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54"/>
  </p:notesMasterIdLst>
  <p:sldIdLst>
    <p:sldId id="265" r:id="rId5"/>
    <p:sldId id="270" r:id="rId6"/>
    <p:sldId id="268" r:id="rId7"/>
    <p:sldId id="397" r:id="rId8"/>
    <p:sldId id="399" r:id="rId9"/>
    <p:sldId id="400" r:id="rId10"/>
    <p:sldId id="398" r:id="rId11"/>
    <p:sldId id="401" r:id="rId12"/>
    <p:sldId id="271" r:id="rId13"/>
    <p:sldId id="342" r:id="rId14"/>
    <p:sldId id="402" r:id="rId15"/>
    <p:sldId id="403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95" r:id="rId32"/>
    <p:sldId id="359" r:id="rId33"/>
    <p:sldId id="360" r:id="rId34"/>
    <p:sldId id="361" r:id="rId35"/>
    <p:sldId id="362" r:id="rId36"/>
    <p:sldId id="404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96" r:id="rId50"/>
    <p:sldId id="376" r:id="rId51"/>
    <p:sldId id="377" r:id="rId52"/>
    <p:sldId id="340" r:id="rId53"/>
  </p:sldIdLst>
  <p:sldSz cx="128016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032" userDrawn="1">
          <p15:clr>
            <a:srgbClr val="A4A3A4"/>
          </p15:clr>
        </p15:guide>
        <p15:guide id="3" orient="horz" pos="1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3E3E"/>
    <a:srgbClr val="000066"/>
    <a:srgbClr val="800000"/>
    <a:srgbClr val="006666"/>
    <a:srgbClr val="993366"/>
    <a:srgbClr val="E2F3F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0" autoAdjust="0"/>
    <p:restoredTop sz="95296" autoAdjust="0"/>
  </p:normalViewPr>
  <p:slideViewPr>
    <p:cSldViewPr snapToGrid="0" snapToObjects="1">
      <p:cViewPr varScale="1">
        <p:scale>
          <a:sx n="64" d="100"/>
          <a:sy n="64" d="100"/>
        </p:scale>
        <p:origin x="714" y="72"/>
      </p:cViewPr>
      <p:guideLst>
        <p:guide orient="horz" pos="2160"/>
        <p:guide pos="4032"/>
        <p:guide orient="horz" pos="10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E1D2D-E1D2-EB4D-B872-60B7945D79A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1143000"/>
            <a:ext cx="5759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51AE-C483-2D4F-8F27-8D6A8821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6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 system can be modeled as a collection of limited resources, which can be partitioned into different categories, to be allocated to a number of processes, each having different needs.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Resource categories may include memory, printers, CPUs, open files, tape drives, CD-ROMS, etc.</a:t>
            </a:r>
            <a:endParaRPr lang="en-US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definition, all the resources within a category are equivalent, and a request of this category can be equally satisfied by any one of the resources in that category. If this is not the case ( i.e. if there is some difference between the resources within a category ), then that category needs to be further divided into separate categories. For example, "printers" may need to be separated into "laser printers" and "color inkjet printers".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categories may have a single resource.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normal operation a process must request a resource before using it, and release it when it is done, in the following sequence: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Request - If the request cannot be immediately granted, then the process must wait until the resource(s) it needs become available. For example the system calls open( ),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malloc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 ), new( ), and request( ).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Use - The process uses the resource, e.g. prints to the printer or reads from the file.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Release - The process relinquishes the resource. so that it becomes available for other processes. For example, close( ), free( ), delete( ), and release( 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all kernel-managed resources, the kernel keeps track of what resources are free and which are allocated, to which process they are allocated, and a queue of processes waiting for this resource to become available. Application-managed resources can be controlled using mutexes or wait( ) and signal( ) calls, ( i.e. binary or counting semaphores. 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set of processes is deadlocked when every process in the set is waiting for a resource that is currently allocated to another process in the set ( and which can only be released when that other waiting process makes progress. )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C51AE-C483-2D4F-8F27-8D6A8821F4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6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en-US" sz="1200" dirty="0" smtClean="0">
                <a:solidFill>
                  <a:srgbClr val="000066"/>
                </a:solidFill>
              </a:rPr>
              <a:t>The system is in a safe state since the sequence &lt; </a:t>
            </a:r>
            <a:r>
              <a:rPr lang="en-US" altLang="en-US" sz="12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aseline="-25000" dirty="0" smtClean="0">
                <a:solidFill>
                  <a:srgbClr val="000066"/>
                </a:solidFill>
              </a:rPr>
              <a:t>1</a:t>
            </a:r>
            <a:r>
              <a:rPr lang="en-US" altLang="en-US" sz="1200" dirty="0" smtClean="0">
                <a:solidFill>
                  <a:srgbClr val="000066"/>
                </a:solidFill>
              </a:rPr>
              <a:t>, </a:t>
            </a:r>
            <a:r>
              <a:rPr lang="en-US" altLang="en-US" sz="12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aseline="-25000" dirty="0" smtClean="0">
                <a:solidFill>
                  <a:srgbClr val="000066"/>
                </a:solidFill>
              </a:rPr>
              <a:t>3</a:t>
            </a:r>
            <a:r>
              <a:rPr lang="en-US" altLang="en-US" sz="1200" dirty="0" smtClean="0">
                <a:solidFill>
                  <a:srgbClr val="000066"/>
                </a:solidFill>
              </a:rPr>
              <a:t>, </a:t>
            </a:r>
            <a:r>
              <a:rPr lang="en-US" altLang="en-US" sz="12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aseline="-25000" dirty="0" smtClean="0">
                <a:solidFill>
                  <a:srgbClr val="000066"/>
                </a:solidFill>
              </a:rPr>
              <a:t>4</a:t>
            </a:r>
            <a:r>
              <a:rPr lang="en-US" altLang="en-US" sz="1200" dirty="0" smtClean="0">
                <a:solidFill>
                  <a:srgbClr val="000066"/>
                </a:solidFill>
              </a:rPr>
              <a:t>, </a:t>
            </a:r>
            <a:r>
              <a:rPr lang="en-US" altLang="en-US" sz="12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aseline="-25000" dirty="0" smtClean="0">
                <a:solidFill>
                  <a:srgbClr val="000066"/>
                </a:solidFill>
              </a:rPr>
              <a:t>0</a:t>
            </a:r>
            <a:r>
              <a:rPr lang="en-US" altLang="en-US" sz="1200" dirty="0" smtClean="0">
                <a:solidFill>
                  <a:srgbClr val="000066"/>
                </a:solidFill>
              </a:rPr>
              <a:t>, </a:t>
            </a:r>
            <a:r>
              <a:rPr lang="en-US" altLang="en-US" sz="12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aseline="-25000" dirty="0" smtClean="0">
                <a:solidFill>
                  <a:srgbClr val="000066"/>
                </a:solidFill>
              </a:rPr>
              <a:t>2</a:t>
            </a:r>
            <a:r>
              <a:rPr lang="en-US" altLang="en-US" sz="1200" dirty="0" smtClean="0">
                <a:solidFill>
                  <a:srgbClr val="000066"/>
                </a:solidFill>
              </a:rPr>
              <a:t>&gt; or &lt; </a:t>
            </a:r>
            <a:r>
              <a:rPr lang="en-US" altLang="en-US" sz="12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aseline="-25000" dirty="0" smtClean="0">
                <a:solidFill>
                  <a:srgbClr val="000066"/>
                </a:solidFill>
              </a:rPr>
              <a:t>1</a:t>
            </a:r>
            <a:r>
              <a:rPr lang="en-US" altLang="en-US" sz="1200" dirty="0" smtClean="0">
                <a:solidFill>
                  <a:srgbClr val="000066"/>
                </a:solidFill>
              </a:rPr>
              <a:t>, </a:t>
            </a:r>
            <a:r>
              <a:rPr lang="en-US" altLang="en-US" sz="12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aseline="-25000" dirty="0" smtClean="0">
                <a:solidFill>
                  <a:srgbClr val="000066"/>
                </a:solidFill>
              </a:rPr>
              <a:t>3</a:t>
            </a:r>
            <a:r>
              <a:rPr lang="en-US" altLang="en-US" sz="1200" dirty="0" smtClean="0">
                <a:solidFill>
                  <a:srgbClr val="000066"/>
                </a:solidFill>
              </a:rPr>
              <a:t>, </a:t>
            </a:r>
            <a:r>
              <a:rPr lang="en-US" altLang="en-US" sz="12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aseline="-25000" dirty="0" smtClean="0">
                <a:solidFill>
                  <a:srgbClr val="000066"/>
                </a:solidFill>
              </a:rPr>
              <a:t>4</a:t>
            </a:r>
            <a:r>
              <a:rPr lang="en-US" altLang="en-US" sz="1200" dirty="0" smtClean="0">
                <a:solidFill>
                  <a:srgbClr val="000066"/>
                </a:solidFill>
              </a:rPr>
              <a:t>, </a:t>
            </a:r>
            <a:r>
              <a:rPr lang="en-US" altLang="en-US" sz="12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aseline="-25000" dirty="0" smtClean="0">
                <a:solidFill>
                  <a:srgbClr val="000066"/>
                </a:solidFill>
              </a:rPr>
              <a:t>2</a:t>
            </a:r>
            <a:r>
              <a:rPr lang="en-US" altLang="en-US" sz="1200" dirty="0" smtClean="0">
                <a:solidFill>
                  <a:srgbClr val="000066"/>
                </a:solidFill>
              </a:rPr>
              <a:t>, </a:t>
            </a:r>
            <a:r>
              <a:rPr lang="en-US" altLang="en-US" sz="12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aseline="-25000" dirty="0" smtClean="0">
                <a:solidFill>
                  <a:srgbClr val="000066"/>
                </a:solidFill>
              </a:rPr>
              <a:t>0</a:t>
            </a:r>
            <a:r>
              <a:rPr lang="en-US" altLang="en-US" sz="1200" dirty="0" smtClean="0">
                <a:solidFill>
                  <a:srgbClr val="000066"/>
                </a:solidFill>
              </a:rPr>
              <a:t>&gt; satisfies the safety criteria</a:t>
            </a:r>
            <a:endParaRPr lang="en-US" altLang="en-US" sz="1200" baseline="-25000" dirty="0" smtClean="0">
              <a:solidFill>
                <a:srgbClr val="000066"/>
              </a:solidFill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C51AE-C483-2D4F-8F27-8D6A8821F4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05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en-US" sz="1200" dirty="0" smtClean="0">
                <a:solidFill>
                  <a:srgbClr val="000066"/>
                </a:solidFill>
              </a:rPr>
              <a:t>Executing safety algorithm shows that sequence &lt; 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="1" baseline="-25000" dirty="0" smtClean="0">
                <a:solidFill>
                  <a:srgbClr val="000066"/>
                </a:solidFill>
              </a:rPr>
              <a:t>1</a:t>
            </a:r>
            <a:r>
              <a:rPr lang="en-US" altLang="en-US" sz="1200" b="1" dirty="0" smtClean="0">
                <a:solidFill>
                  <a:srgbClr val="000066"/>
                </a:solidFill>
              </a:rPr>
              <a:t>, 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="1" baseline="-25000" dirty="0" smtClean="0">
                <a:solidFill>
                  <a:srgbClr val="000066"/>
                </a:solidFill>
              </a:rPr>
              <a:t>3</a:t>
            </a:r>
            <a:r>
              <a:rPr lang="en-US" altLang="en-US" sz="1200" b="1" dirty="0" smtClean="0">
                <a:solidFill>
                  <a:srgbClr val="000066"/>
                </a:solidFill>
              </a:rPr>
              <a:t>, 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="1" baseline="-25000" dirty="0" smtClean="0">
                <a:solidFill>
                  <a:srgbClr val="000066"/>
                </a:solidFill>
              </a:rPr>
              <a:t>4</a:t>
            </a:r>
            <a:r>
              <a:rPr lang="en-US" altLang="en-US" sz="1200" b="1" dirty="0" smtClean="0">
                <a:solidFill>
                  <a:srgbClr val="000066"/>
                </a:solidFill>
              </a:rPr>
              <a:t>, 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="1" baseline="-25000" dirty="0" smtClean="0">
                <a:solidFill>
                  <a:srgbClr val="000066"/>
                </a:solidFill>
              </a:rPr>
              <a:t>0</a:t>
            </a:r>
            <a:r>
              <a:rPr lang="en-US" altLang="en-US" sz="1200" b="1" dirty="0" smtClean="0">
                <a:solidFill>
                  <a:srgbClr val="000066"/>
                </a:solidFill>
              </a:rPr>
              <a:t>, 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="1" baseline="-25000" dirty="0" smtClean="0">
                <a:solidFill>
                  <a:srgbClr val="000066"/>
                </a:solidFill>
              </a:rPr>
              <a:t>2</a:t>
            </a:r>
            <a:r>
              <a:rPr lang="en-US" altLang="en-US" sz="1200" dirty="0" smtClean="0">
                <a:solidFill>
                  <a:srgbClr val="000066"/>
                </a:solidFill>
              </a:rPr>
              <a:t>&gt; satisfies safety requirement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C51AE-C483-2D4F-8F27-8D6A8821F4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8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en-US" sz="1200" dirty="0" smtClean="0">
                <a:solidFill>
                  <a:srgbClr val="000066"/>
                </a:solidFill>
              </a:rPr>
              <a:t>Sequence &lt;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1200" b="1" i="1" baseline="-25000" dirty="0" smtClean="0">
                <a:solidFill>
                  <a:srgbClr val="000066"/>
                </a:solidFill>
              </a:rPr>
              <a:t>0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, T</a:t>
            </a:r>
            <a:r>
              <a:rPr lang="en-US" altLang="en-US" sz="1200" b="1" i="1" baseline="-25000" dirty="0" smtClean="0">
                <a:solidFill>
                  <a:srgbClr val="000066"/>
                </a:solidFill>
              </a:rPr>
              <a:t>2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, T</a:t>
            </a:r>
            <a:r>
              <a:rPr lang="en-US" altLang="en-US" sz="1200" b="1" i="1" baseline="-25000" dirty="0" smtClean="0">
                <a:solidFill>
                  <a:srgbClr val="000066"/>
                </a:solidFill>
              </a:rPr>
              <a:t>3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, T</a:t>
            </a:r>
            <a:r>
              <a:rPr lang="en-US" altLang="en-US" sz="1200" b="1" i="1" baseline="-25000" dirty="0" smtClean="0">
                <a:solidFill>
                  <a:srgbClr val="000066"/>
                </a:solidFill>
              </a:rPr>
              <a:t>1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, T</a:t>
            </a:r>
            <a:r>
              <a:rPr lang="en-US" altLang="en-US" sz="1200" b="1" i="1" baseline="-25000" dirty="0" smtClean="0">
                <a:solidFill>
                  <a:srgbClr val="000066"/>
                </a:solidFill>
              </a:rPr>
              <a:t>4</a:t>
            </a:r>
            <a:r>
              <a:rPr lang="en-US" altLang="en-US" sz="1200" dirty="0" smtClean="0">
                <a:solidFill>
                  <a:srgbClr val="000066"/>
                </a:solidFill>
              </a:rPr>
              <a:t>&gt; will result in 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Finish[i] = true </a:t>
            </a:r>
            <a:r>
              <a:rPr lang="en-US" altLang="en-US" sz="1200" dirty="0" smtClean="0">
                <a:solidFill>
                  <a:srgbClr val="000066"/>
                </a:solidFill>
              </a:rPr>
              <a:t>for all </a:t>
            </a:r>
            <a:r>
              <a:rPr lang="en-US" altLang="en-US" sz="1200" b="1" i="1" dirty="0" smtClean="0">
                <a:solidFill>
                  <a:srgbClr val="000066"/>
                </a:solidFill>
              </a:rPr>
              <a:t>i</a:t>
            </a:r>
            <a:endParaRPr lang="en-US" altLang="en-US" sz="1200" b="1" dirty="0" smtClean="0">
              <a:solidFill>
                <a:srgbClr val="000066"/>
              </a:solidFill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C51AE-C483-2D4F-8F27-8D6A8821F4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44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2800350" algn="l"/>
                <a:tab pos="3708400" algn="ctr"/>
              </a:tabLst>
            </a:pPr>
            <a:r>
              <a:rPr lang="en-US" altLang="en-US" sz="2000" dirty="0" smtClean="0">
                <a:solidFill>
                  <a:srgbClr val="000066"/>
                </a:solidFill>
              </a:rPr>
              <a:t>State of system:</a:t>
            </a:r>
          </a:p>
          <a:p>
            <a:pPr marL="800100" lvl="1" indent="-342900">
              <a:buFont typeface="Wingdings" panose="05000000000000000000" pitchFamily="2" charset="2"/>
              <a:buChar char="Ø"/>
              <a:tabLst>
                <a:tab pos="2800350" algn="l"/>
                <a:tab pos="3708400" algn="ctr"/>
              </a:tabLst>
            </a:pPr>
            <a:r>
              <a:rPr lang="en-US" altLang="en-US" sz="2000" dirty="0" smtClean="0">
                <a:solidFill>
                  <a:srgbClr val="000066"/>
                </a:solidFill>
              </a:rPr>
              <a:t>Can reclaim resources held by thread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0</a:t>
            </a:r>
            <a:r>
              <a:rPr lang="en-US" altLang="en-US" sz="2000" dirty="0" smtClean="0">
                <a:solidFill>
                  <a:srgbClr val="000066"/>
                </a:solidFill>
              </a:rPr>
              <a:t>, but insufficient resources to fulfill other threads’ requests</a:t>
            </a:r>
          </a:p>
          <a:p>
            <a:pPr marL="800100" lvl="1" indent="-342900">
              <a:buFont typeface="Wingdings" panose="05000000000000000000" pitchFamily="2" charset="2"/>
              <a:buChar char="Ø"/>
              <a:tabLst>
                <a:tab pos="2800350" algn="l"/>
                <a:tab pos="3708400" algn="ctr"/>
              </a:tabLst>
            </a:pPr>
            <a:r>
              <a:rPr lang="en-US" altLang="en-US" sz="2000" dirty="0" smtClean="0">
                <a:solidFill>
                  <a:srgbClr val="000066"/>
                </a:solidFill>
              </a:rPr>
              <a:t>Deadlock exists, consisting of threads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1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, 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2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,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3</a:t>
            </a:r>
            <a:r>
              <a:rPr lang="en-US" altLang="en-US" sz="2000" dirty="0" smtClean="0">
                <a:solidFill>
                  <a:srgbClr val="000066"/>
                </a:solidFill>
              </a:rPr>
              <a:t>, and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4</a:t>
            </a:r>
            <a:endParaRPr lang="en-US" altLang="en-US" sz="2000" b="1" dirty="0" smtClean="0">
              <a:solidFill>
                <a:srgbClr val="000066"/>
              </a:solidFill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C51AE-C483-2D4F-8F27-8D6A8821F4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Opener: author a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"/>
          <p:cNvSpPr>
            <a:spLocks noGrp="1"/>
          </p:cNvSpPr>
          <p:nvPr>
            <p:ph type="ctrTitle" hasCustomPrompt="1"/>
          </p:nvPr>
        </p:nvSpPr>
        <p:spPr>
          <a:xfrm>
            <a:off x="465511" y="533400"/>
            <a:ext cx="11858938" cy="1066801"/>
          </a:xfrm>
        </p:spPr>
        <p:txBody>
          <a:bodyPr anchor="t">
            <a:normAutofit/>
          </a:bodyPr>
          <a:lstStyle>
            <a:lvl1pPr algn="ctr">
              <a:defRPr sz="62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Click to Edit Book Title</a:t>
            </a:r>
          </a:p>
        </p:txBody>
      </p:sp>
      <p:sp>
        <p:nvSpPr>
          <p:cNvPr id="5" name="Edition">
            <a:extLst>
              <a:ext uri="{FF2B5EF4-FFF2-40B4-BE49-F238E27FC236}">
                <a16:creationId xmlns:a16="http://schemas.microsoft.com/office/drawing/2014/main" id="{B16BE010-E2AD-8943-AA26-A3BD45390A6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65189" y="1758696"/>
            <a:ext cx="11859260" cy="6035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900" b="1"/>
            </a:lvl1pPr>
          </a:lstStyle>
          <a:p>
            <a:pPr lvl="0"/>
            <a:r>
              <a:rPr lang="en-US" dirty="0"/>
              <a:t>Third Edition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D071BBAD-F08D-AA46-8DDD-B137F9C0B7F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65189" y="2379778"/>
            <a:ext cx="11859260" cy="6682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338328" indent="0" algn="ctr">
              <a:buNone/>
              <a:defRPr/>
            </a:lvl2pPr>
            <a:lvl3pPr marL="640080" indent="0" algn="ctr">
              <a:buNone/>
              <a:defRPr/>
            </a:lvl3pPr>
            <a:lvl4pPr marL="914400" indent="0" algn="ctr">
              <a:buNone/>
              <a:defRPr/>
            </a:lvl4pPr>
            <a:lvl5pPr marL="1188720" indent="0" algn="ctr">
              <a:buNone/>
              <a:defRPr/>
            </a:lvl5pPr>
          </a:lstStyle>
          <a:p>
            <a:pPr lvl="0"/>
            <a:r>
              <a:rPr lang="en-US" dirty="0"/>
              <a:t>David Klein</a:t>
            </a:r>
          </a:p>
        </p:txBody>
      </p:sp>
      <p:sp>
        <p:nvSpPr>
          <p:cNvPr id="14" name="CN">
            <a:extLst>
              <a:ext uri="{FF2B5EF4-FFF2-40B4-BE49-F238E27FC236}">
                <a16:creationId xmlns:a16="http://schemas.microsoft.com/office/drawing/2014/main" id="{7D7AAD37-2105-EA4E-810B-DEF0E8A3B04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4503" y="3733800"/>
            <a:ext cx="11859260" cy="533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3" name="CT"/>
          <p:cNvSpPr>
            <a:spLocks noGrp="1"/>
          </p:cNvSpPr>
          <p:nvPr>
            <p:ph type="subTitle" idx="1" hasCustomPrompt="1"/>
          </p:nvPr>
        </p:nvSpPr>
        <p:spPr>
          <a:xfrm>
            <a:off x="465511" y="4267200"/>
            <a:ext cx="11858938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Chapter Title</a:t>
            </a:r>
          </a:p>
        </p:txBody>
      </p:sp>
      <p:sp>
        <p:nvSpPr>
          <p:cNvPr id="18" name="Invisible animation alert">
            <a:extLst>
              <a:ext uri="{FF2B5EF4-FFF2-40B4-BE49-F238E27FC236}">
                <a16:creationId xmlns:a16="http://schemas.microsoft.com/office/drawing/2014/main" id="{701DEE96-975A-2A49-BF22-625374CB4B0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64503" y="6553200"/>
            <a:ext cx="11859946" cy="277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38328" indent="0">
              <a:buNone/>
              <a:defRPr sz="1200"/>
            </a:lvl2pPr>
            <a:lvl3pPr marL="640080" indent="0">
              <a:buNone/>
              <a:defRPr sz="1200"/>
            </a:lvl3pPr>
            <a:lvl4pPr marL="914400" indent="0">
              <a:buNone/>
              <a:defRPr sz="1200"/>
            </a:lvl4pPr>
            <a:lvl5pPr marL="1188720" indent="0">
              <a:buNone/>
              <a:defRPr sz="1200"/>
            </a:lvl5pPr>
          </a:lstStyle>
          <a:p>
            <a:pPr lvl="0"/>
            <a:r>
              <a:rPr lang="en-US" dirty="0"/>
              <a:t>Invisible animation alert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2A78E3D0-E07D-7E4F-92F5-2C47C124D0A7}"/>
              </a:ext>
            </a:extLst>
          </p:cNvPr>
          <p:cNvSpPr/>
          <p:nvPr userDrawn="1"/>
        </p:nvSpPr>
        <p:spPr>
          <a:xfrm>
            <a:off x="0" y="304800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00" y="3051723"/>
            <a:ext cx="2286000" cy="4572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51" y="3058344"/>
            <a:ext cx="457200" cy="4572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1" name="Picture 2" descr="University of San Carlos"/>
          <p:cNvPicPr>
            <a:picLocks noChangeArrowheads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88" b="89844" l="9961" r="89844">
                        <a14:foregroundMark x1="57031" y1="20898" x2="57031" y2="20898"/>
                        <a14:foregroundMark x1="57031" y1="23633" x2="57031" y2="23633"/>
                        <a14:foregroundMark x1="50391" y1="35547" x2="50391" y2="35547"/>
                        <a14:foregroundMark x1="50391" y1="39063" x2="50391" y2="39063"/>
                        <a14:foregroundMark x1="47070" y1="39258" x2="47070" y2="39258"/>
                        <a14:foregroundMark x1="24414" y1="24023" x2="24414" y2="24023"/>
                        <a14:foregroundMark x1="33398" y1="10742" x2="33398" y2="10742"/>
                        <a14:foregroundMark x1="41016" y1="6641" x2="41016" y2="6641"/>
                        <a14:foregroundMark x1="59375" y1="7813" x2="59375" y2="7813"/>
                        <a14:foregroundMark x1="49219" y1="4688" x2="49219" y2="4688"/>
                        <a14:foregroundMark x1="29297" y1="16406" x2="29297" y2="16406"/>
                        <a14:foregroundMark x1="70313" y1="17383" x2="70313" y2="17383"/>
                        <a14:foregroundMark x1="53711" y1="23438" x2="53711" y2="23438"/>
                        <a14:foregroundMark x1="51953" y1="36133" x2="51953" y2="36133"/>
                        <a14:foregroundMark x1="51953" y1="39844" x2="51953" y2="39844"/>
                        <a14:foregroundMark x1="47656" y1="39844" x2="47656" y2="39844"/>
                        <a14:foregroundMark x1="66016" y1="11914" x2="66016" y2="11914"/>
                        <a14:foregroundMark x1="74414" y1="25195" x2="74414" y2="25195"/>
                        <a14:foregroundMark x1="73828" y1="34375" x2="73828" y2="34375"/>
                        <a14:foregroundMark x1="25586" y1="37305" x2="25586" y2="37305"/>
                        <a14:foregroundMark x1="27148" y1="40430" x2="27148" y2="40430"/>
                        <a14:foregroundMark x1="27930" y1="42383" x2="27930" y2="42383"/>
                        <a14:foregroundMark x1="73242" y1="22070" x2="73242" y2="22070"/>
                        <a14:foregroundMark x1="71289" y1="17969" x2="71289" y2="17969"/>
                        <a14:foregroundMark x1="69727" y1="15625" x2="69727" y2="15625"/>
                        <a14:foregroundMark x1="66602" y1="11914" x2="66602" y2="11914"/>
                        <a14:foregroundMark x1="64063" y1="9570" x2="64063" y2="9570"/>
                        <a14:foregroundMark x1="61914" y1="8398" x2="61914" y2="8398"/>
                        <a14:foregroundMark x1="72852" y1="37891" x2="72852" y2="37891"/>
                        <a14:foregroundMark x1="73242" y1="35742" x2="73242" y2="35742"/>
                        <a14:foregroundMark x1="72070" y1="40820" x2="72070" y2="40820"/>
                        <a14:foregroundMark x1="70703" y1="43359" x2="70703" y2="43359"/>
                        <a14:foregroundMark x1="64258" y1="50586" x2="64258" y2="50586"/>
                        <a14:foregroundMark x1="56836" y1="53320" x2="56836" y2="53320"/>
                        <a14:foregroundMark x1="26172" y1="19727" x2="26172" y2="19727"/>
                        <a14:foregroundMark x1="27930" y1="16992" x2="27930" y2="16992"/>
                        <a14:foregroundMark x1="31055" y1="15039" x2="31055" y2="15039"/>
                        <a14:foregroundMark x1="32227" y1="12500" x2="32227" y2="12500"/>
                        <a14:foregroundMark x1="35938" y1="10938" x2="35938" y2="10938"/>
                        <a14:foregroundMark x1="37500" y1="8398" x2="37500" y2="8398"/>
                        <a14:backgroundMark x1="34270" y1="25843" x2="34270" y2="25843"/>
                        <a14:backgroundMark x1="32584" y1="25000" x2="32584" y2="25000"/>
                        <a14:backgroundMark x1="33427" y1="20787" x2="33427" y2="20787"/>
                        <a14:backgroundMark x1="31180" y1="44944" x2="31180" y2="44944"/>
                        <a14:backgroundMark x1="28933" y1="46629" x2="28933" y2="46629"/>
                        <a14:backgroundMark x1="37640" y1="50281" x2="37640" y2="50281"/>
                        <a14:backgroundMark x1="35674" y1="53371" x2="35674" y2="53371"/>
                        <a14:backgroundMark x1="66011" y1="27247" x2="66011" y2="27247"/>
                        <a14:backgroundMark x1="52528" y1="11517" x2="52528" y2="11517"/>
                        <a14:backgroundMark x1="73596" y1="28652" x2="73596" y2="28652"/>
                        <a14:backgroundMark x1="71629" y1="36798" x2="71629" y2="36798"/>
                        <a14:backgroundMark x1="75000" y1="38202" x2="75000" y2="38202"/>
                        <a14:backgroundMark x1="70506" y1="46629" x2="70506" y2="46629"/>
                        <a14:backgroundMark x1="60393" y1="52809" x2="60393" y2="52809"/>
                        <a14:backgroundMark x1="67135" y1="45787" x2="67135" y2="45787"/>
                        <a14:backgroundMark x1="24157" y1="37360" x2="24157" y2="37360"/>
                        <a14:backgroundMark x1="27247" y1="36798" x2="27247" y2="36798"/>
                        <a14:backgroundMark x1="24719" y1="19101" x2="24719" y2="19101"/>
                        <a14:backgroundMark x1="29494" y1="12921" x2="29494" y2="12921"/>
                        <a14:backgroundMark x1="26966" y1="21348" x2="26966" y2="21348"/>
                        <a14:backgroundMark x1="23315" y1="30899" x2="23315" y2="30899"/>
                        <a14:backgroundMark x1="62640" y1="7865" x2="62640" y2="7865"/>
                        <a14:backgroundMark x1="61236" y1="9270" x2="61236" y2="9270"/>
                        <a14:backgroundMark x1="67416" y1="14045" x2="67416" y2="14045"/>
                        <a14:backgroundMark x1="73876" y1="30056" x2="73876" y2="30056"/>
                        <a14:backgroundMark x1="46629" y1="55618" x2="46629" y2="55618"/>
                        <a14:backgroundMark x1="52247" y1="55899" x2="52247" y2="55899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99" t="-1974" r="19116" b="35041"/>
          <a:stretch/>
        </p:blipFill>
        <p:spPr bwMode="auto">
          <a:xfrm>
            <a:off x="4873733" y="3061258"/>
            <a:ext cx="457200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79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Opener: author a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"/>
          <p:cNvSpPr>
            <a:spLocks noGrp="1"/>
          </p:cNvSpPr>
          <p:nvPr>
            <p:ph type="ctrTitle" hasCustomPrompt="1"/>
          </p:nvPr>
        </p:nvSpPr>
        <p:spPr>
          <a:xfrm>
            <a:off x="465511" y="533400"/>
            <a:ext cx="11858938" cy="1066801"/>
          </a:xfrm>
        </p:spPr>
        <p:txBody>
          <a:bodyPr anchor="t">
            <a:normAutofit/>
          </a:bodyPr>
          <a:lstStyle>
            <a:lvl1pPr algn="ctr">
              <a:defRPr sz="62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Click to Edit Book Title</a:t>
            </a:r>
          </a:p>
        </p:txBody>
      </p:sp>
      <p:sp>
        <p:nvSpPr>
          <p:cNvPr id="5" name="Edition">
            <a:extLst>
              <a:ext uri="{FF2B5EF4-FFF2-40B4-BE49-F238E27FC236}">
                <a16:creationId xmlns:a16="http://schemas.microsoft.com/office/drawing/2014/main" id="{B16BE010-E2AD-8943-AA26-A3BD45390A6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65189" y="1758696"/>
            <a:ext cx="11859260" cy="6035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900" b="1"/>
            </a:lvl1pPr>
          </a:lstStyle>
          <a:p>
            <a:pPr lvl="0"/>
            <a:r>
              <a:rPr lang="en-US" dirty="0"/>
              <a:t>Third Edition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D071BBAD-F08D-AA46-8DDD-B137F9C0B7F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65189" y="2379778"/>
            <a:ext cx="11859260" cy="6682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338328" indent="0" algn="ctr">
              <a:buNone/>
              <a:defRPr/>
            </a:lvl2pPr>
            <a:lvl3pPr marL="640080" indent="0" algn="ctr">
              <a:buNone/>
              <a:defRPr/>
            </a:lvl3pPr>
            <a:lvl4pPr marL="914400" indent="0" algn="ctr">
              <a:buNone/>
              <a:defRPr/>
            </a:lvl4pPr>
            <a:lvl5pPr marL="1188720" indent="0" algn="ctr">
              <a:buNone/>
              <a:defRPr/>
            </a:lvl5pPr>
          </a:lstStyle>
          <a:p>
            <a:pPr lvl="0"/>
            <a:r>
              <a:rPr lang="en-US" dirty="0"/>
              <a:t>David Klein</a:t>
            </a:r>
          </a:p>
        </p:txBody>
      </p:sp>
      <p:sp>
        <p:nvSpPr>
          <p:cNvPr id="14" name="CN">
            <a:extLst>
              <a:ext uri="{FF2B5EF4-FFF2-40B4-BE49-F238E27FC236}">
                <a16:creationId xmlns:a16="http://schemas.microsoft.com/office/drawing/2014/main" id="{7D7AAD37-2105-EA4E-810B-DEF0E8A3B04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4503" y="3621661"/>
            <a:ext cx="11859260" cy="5963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3" name="CT"/>
          <p:cNvSpPr>
            <a:spLocks noGrp="1"/>
          </p:cNvSpPr>
          <p:nvPr>
            <p:ph type="subTitle" idx="1" hasCustomPrompt="1"/>
          </p:nvPr>
        </p:nvSpPr>
        <p:spPr>
          <a:xfrm>
            <a:off x="465511" y="4241322"/>
            <a:ext cx="11858938" cy="7979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Chapter Title</a:t>
            </a:r>
          </a:p>
        </p:txBody>
      </p:sp>
      <p:sp>
        <p:nvSpPr>
          <p:cNvPr id="18" name="Invisible animation alert">
            <a:extLst>
              <a:ext uri="{FF2B5EF4-FFF2-40B4-BE49-F238E27FC236}">
                <a16:creationId xmlns:a16="http://schemas.microsoft.com/office/drawing/2014/main" id="{701DEE96-975A-2A49-BF22-625374CB4B0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64503" y="6553200"/>
            <a:ext cx="11859946" cy="277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38328" indent="0">
              <a:buNone/>
              <a:defRPr sz="1200"/>
            </a:lvl2pPr>
            <a:lvl3pPr marL="640080" indent="0">
              <a:buNone/>
              <a:defRPr sz="1200"/>
            </a:lvl3pPr>
            <a:lvl4pPr marL="914400" indent="0">
              <a:buNone/>
              <a:defRPr sz="1200"/>
            </a:lvl4pPr>
            <a:lvl5pPr marL="1188720" indent="0">
              <a:buNone/>
              <a:defRPr sz="1200"/>
            </a:lvl5pPr>
          </a:lstStyle>
          <a:p>
            <a:pPr lvl="0"/>
            <a:r>
              <a:rPr lang="en-US" dirty="0"/>
              <a:t>Invisible animation alert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2A78E3D0-E07D-7E4F-92F5-2C47C124D0A7}"/>
              </a:ext>
            </a:extLst>
          </p:cNvPr>
          <p:cNvSpPr/>
          <p:nvPr userDrawn="1"/>
        </p:nvSpPr>
        <p:spPr>
          <a:xfrm>
            <a:off x="0" y="304800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F837FA77-27C8-4245-92B6-2EE3C8A337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86" y="5259314"/>
            <a:ext cx="2595295" cy="1432792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95" y="3047888"/>
            <a:ext cx="2286000" cy="4572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16" name="Picture 15"/>
          <p:cNvPicPr>
            <a:picLocks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81" y="3054509"/>
            <a:ext cx="548640" cy="4572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7" name="Picture 2" descr="University of San Carlos"/>
          <p:cNvPicPr>
            <a:picLocks noChangeArrowheads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88" b="89844" l="9961" r="89844">
                        <a14:foregroundMark x1="57031" y1="20898" x2="57031" y2="20898"/>
                        <a14:foregroundMark x1="57031" y1="23633" x2="57031" y2="23633"/>
                        <a14:foregroundMark x1="50391" y1="35547" x2="50391" y2="35547"/>
                        <a14:foregroundMark x1="50391" y1="39063" x2="50391" y2="39063"/>
                        <a14:foregroundMark x1="47070" y1="39258" x2="47070" y2="39258"/>
                        <a14:foregroundMark x1="24414" y1="24023" x2="24414" y2="24023"/>
                        <a14:foregroundMark x1="33398" y1="10742" x2="33398" y2="10742"/>
                        <a14:foregroundMark x1="41016" y1="6641" x2="41016" y2="6641"/>
                        <a14:foregroundMark x1="59375" y1="7813" x2="59375" y2="7813"/>
                        <a14:foregroundMark x1="49219" y1="4688" x2="49219" y2="4688"/>
                        <a14:foregroundMark x1="29297" y1="16406" x2="29297" y2="16406"/>
                        <a14:foregroundMark x1="70313" y1="17383" x2="70313" y2="17383"/>
                        <a14:foregroundMark x1="53711" y1="23438" x2="53711" y2="23438"/>
                        <a14:foregroundMark x1="51953" y1="36133" x2="51953" y2="36133"/>
                        <a14:foregroundMark x1="51953" y1="39844" x2="51953" y2="39844"/>
                        <a14:foregroundMark x1="47656" y1="39844" x2="47656" y2="39844"/>
                        <a14:foregroundMark x1="66016" y1="11914" x2="66016" y2="11914"/>
                        <a14:foregroundMark x1="74414" y1="25195" x2="74414" y2="25195"/>
                        <a14:foregroundMark x1="73828" y1="34375" x2="73828" y2="34375"/>
                        <a14:foregroundMark x1="25586" y1="37305" x2="25586" y2="37305"/>
                        <a14:foregroundMark x1="27148" y1="40430" x2="27148" y2="40430"/>
                        <a14:foregroundMark x1="27930" y1="42383" x2="27930" y2="42383"/>
                        <a14:foregroundMark x1="73242" y1="22070" x2="73242" y2="22070"/>
                        <a14:foregroundMark x1="71289" y1="17969" x2="71289" y2="17969"/>
                        <a14:foregroundMark x1="69727" y1="15625" x2="69727" y2="15625"/>
                        <a14:foregroundMark x1="66602" y1="11914" x2="66602" y2="11914"/>
                        <a14:foregroundMark x1="64063" y1="9570" x2="64063" y2="9570"/>
                        <a14:foregroundMark x1="61914" y1="8398" x2="61914" y2="8398"/>
                        <a14:foregroundMark x1="72852" y1="37891" x2="72852" y2="37891"/>
                        <a14:foregroundMark x1="73242" y1="35742" x2="73242" y2="35742"/>
                        <a14:foregroundMark x1="72070" y1="40820" x2="72070" y2="40820"/>
                        <a14:foregroundMark x1="70703" y1="43359" x2="70703" y2="43359"/>
                        <a14:foregroundMark x1="64258" y1="50586" x2="64258" y2="50586"/>
                        <a14:foregroundMark x1="56836" y1="53320" x2="56836" y2="53320"/>
                        <a14:foregroundMark x1="26172" y1="19727" x2="26172" y2="19727"/>
                        <a14:foregroundMark x1="27930" y1="16992" x2="27930" y2="16992"/>
                        <a14:foregroundMark x1="31055" y1="15039" x2="31055" y2="15039"/>
                        <a14:foregroundMark x1="32227" y1="12500" x2="32227" y2="12500"/>
                        <a14:foregroundMark x1="35938" y1="10938" x2="35938" y2="10938"/>
                        <a14:foregroundMark x1="37500" y1="8398" x2="37500" y2="8398"/>
                        <a14:backgroundMark x1="34270" y1="25843" x2="34270" y2="25843"/>
                        <a14:backgroundMark x1="32584" y1="25000" x2="32584" y2="25000"/>
                        <a14:backgroundMark x1="33427" y1="20787" x2="33427" y2="20787"/>
                        <a14:backgroundMark x1="31180" y1="44944" x2="31180" y2="44944"/>
                        <a14:backgroundMark x1="28933" y1="46629" x2="28933" y2="46629"/>
                        <a14:backgroundMark x1="37640" y1="50281" x2="37640" y2="50281"/>
                        <a14:backgroundMark x1="35674" y1="53371" x2="35674" y2="53371"/>
                        <a14:backgroundMark x1="66011" y1="27247" x2="66011" y2="27247"/>
                        <a14:backgroundMark x1="52528" y1="11517" x2="52528" y2="11517"/>
                        <a14:backgroundMark x1="73596" y1="28652" x2="73596" y2="28652"/>
                        <a14:backgroundMark x1="71629" y1="36798" x2="71629" y2="36798"/>
                        <a14:backgroundMark x1="75000" y1="38202" x2="75000" y2="38202"/>
                        <a14:backgroundMark x1="70506" y1="46629" x2="70506" y2="46629"/>
                        <a14:backgroundMark x1="60393" y1="52809" x2="60393" y2="52809"/>
                        <a14:backgroundMark x1="67135" y1="45787" x2="67135" y2="45787"/>
                        <a14:backgroundMark x1="24157" y1="37360" x2="24157" y2="37360"/>
                        <a14:backgroundMark x1="27247" y1="36798" x2="27247" y2="36798"/>
                        <a14:backgroundMark x1="24719" y1="19101" x2="24719" y2="19101"/>
                        <a14:backgroundMark x1="29494" y1="12921" x2="29494" y2="12921"/>
                        <a14:backgroundMark x1="26966" y1="21348" x2="26966" y2="21348"/>
                        <a14:backgroundMark x1="23315" y1="30899" x2="23315" y2="30899"/>
                        <a14:backgroundMark x1="62640" y1="7865" x2="62640" y2="7865"/>
                        <a14:backgroundMark x1="61236" y1="9270" x2="61236" y2="9270"/>
                        <a14:backgroundMark x1="67416" y1="14045" x2="67416" y2="14045"/>
                        <a14:backgroundMark x1="73876" y1="30056" x2="73876" y2="30056"/>
                        <a14:backgroundMark x1="46629" y1="55618" x2="46629" y2="55618"/>
                        <a14:backgroundMark x1="52247" y1="55899" x2="52247" y2="55899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99" t="-1974" r="19116" b="35041"/>
          <a:stretch/>
        </p:blipFill>
        <p:spPr bwMode="auto">
          <a:xfrm>
            <a:off x="4873728" y="3057423"/>
            <a:ext cx="457200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64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Opener: author a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N">
            <a:extLst>
              <a:ext uri="{FF2B5EF4-FFF2-40B4-BE49-F238E27FC236}">
                <a16:creationId xmlns:a16="http://schemas.microsoft.com/office/drawing/2014/main" id="{D25FCFE5-AC52-324F-B495-E1961647D01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64503" y="228600"/>
            <a:ext cx="11859260" cy="5329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  <a:lvl2pPr marL="338328" indent="0" algn="ctr">
              <a:buNone/>
              <a:defRPr>
                <a:solidFill>
                  <a:schemeClr val="accent1"/>
                </a:solidFill>
              </a:defRPr>
            </a:lvl2pPr>
            <a:lvl3pPr marL="640080" indent="0" algn="ctr">
              <a:buNone/>
              <a:defRPr>
                <a:solidFill>
                  <a:schemeClr val="accent1"/>
                </a:solidFill>
              </a:defRPr>
            </a:lvl3pPr>
            <a:lvl4pPr marL="914400" indent="0" algn="ctr">
              <a:buNone/>
              <a:defRPr>
                <a:solidFill>
                  <a:schemeClr val="accent1"/>
                </a:solidFill>
              </a:defRPr>
            </a:lvl4pPr>
            <a:lvl5pPr marL="1188720" indent="0" algn="ctr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12" name="CT">
            <a:extLst>
              <a:ext uri="{FF2B5EF4-FFF2-40B4-BE49-F238E27FC236}">
                <a16:creationId xmlns:a16="http://schemas.microsoft.com/office/drawing/2014/main" id="{F735601A-B5EA-F54B-BA38-DCB45C4A132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64503" y="761564"/>
            <a:ext cx="11859260" cy="22968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/>
            </a:lvl1pPr>
            <a:lvl2pPr marL="338328" indent="0" algn="ctr">
              <a:buNone/>
              <a:defRPr/>
            </a:lvl2pPr>
            <a:lvl3pPr marL="640080" indent="0" algn="ctr">
              <a:buNone/>
              <a:defRPr/>
            </a:lvl3pPr>
            <a:lvl4pPr marL="914400" indent="0" algn="ctr">
              <a:buNone/>
              <a:defRPr/>
            </a:lvl4pPr>
            <a:lvl5pPr marL="1188720" indent="0" algn="ctr">
              <a:buNone/>
              <a:defRPr/>
            </a:lvl5pPr>
          </a:lstStyle>
          <a:p>
            <a:pPr lvl="0"/>
            <a:r>
              <a:rPr lang="en-US" dirty="0"/>
              <a:t>Click to Edit Chapter 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4F7FD46-EC67-CB42-BDEB-4574D2915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511" y="3515650"/>
            <a:ext cx="11858938" cy="1513550"/>
          </a:xfrm>
        </p:spPr>
        <p:txBody>
          <a:bodyPr anchor="ctr">
            <a:normAutofit/>
          </a:bodyPr>
          <a:lstStyle>
            <a:lvl1pPr algn="ctr">
              <a:defRPr sz="62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US" dirty="0"/>
              <a:t>Click to Edit Book Title</a:t>
            </a:r>
          </a:p>
        </p:txBody>
      </p:sp>
      <p:sp>
        <p:nvSpPr>
          <p:cNvPr id="14" name="Edition">
            <a:extLst>
              <a:ext uri="{FF2B5EF4-FFF2-40B4-BE49-F238E27FC236}">
                <a16:creationId xmlns:a16="http://schemas.microsoft.com/office/drawing/2014/main" id="{B1132A1D-83C2-484F-8B2B-0AE9CDFA7CE4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4503" y="5029200"/>
            <a:ext cx="11859260" cy="606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900" b="1"/>
            </a:lvl1pPr>
            <a:lvl2pPr marL="338328" indent="0" algn="ctr">
              <a:buNone/>
              <a:defRPr/>
            </a:lvl2pPr>
            <a:lvl3pPr marL="640080" indent="0" algn="ctr">
              <a:buNone/>
              <a:defRPr/>
            </a:lvl3pPr>
            <a:lvl4pPr marL="914400" indent="0" algn="ctr">
              <a:buNone/>
              <a:defRPr/>
            </a:lvl4pPr>
            <a:lvl5pPr marL="1188720" indent="0" algn="ctr">
              <a:buNone/>
              <a:defRPr/>
            </a:lvl5pPr>
          </a:lstStyle>
          <a:p>
            <a:pPr lvl="0"/>
            <a:r>
              <a:rPr lang="en-US" dirty="0"/>
              <a:t>Third Edition</a:t>
            </a:r>
          </a:p>
        </p:txBody>
      </p:sp>
      <p:sp>
        <p:nvSpPr>
          <p:cNvPr id="16" name="Author">
            <a:extLst>
              <a:ext uri="{FF2B5EF4-FFF2-40B4-BE49-F238E27FC236}">
                <a16:creationId xmlns:a16="http://schemas.microsoft.com/office/drawing/2014/main" id="{B3E3A9B7-50B3-7146-9DE9-810F099F4CC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64503" y="5811838"/>
            <a:ext cx="11859260" cy="6222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338328" indent="0" algn="ctr">
              <a:buNone/>
              <a:defRPr>
                <a:solidFill>
                  <a:schemeClr val="accent2"/>
                </a:solidFill>
              </a:defRPr>
            </a:lvl2pPr>
            <a:lvl3pPr marL="640080" indent="0" algn="ctr">
              <a:buNone/>
              <a:defRPr>
                <a:solidFill>
                  <a:schemeClr val="accent2"/>
                </a:solidFill>
              </a:defRPr>
            </a:lvl3pPr>
            <a:lvl4pPr marL="914400" indent="0" algn="ctr">
              <a:buNone/>
              <a:defRPr>
                <a:solidFill>
                  <a:schemeClr val="accent2"/>
                </a:solidFill>
              </a:defRPr>
            </a:lvl4pPr>
            <a:lvl5pPr marL="1188720" indent="0" algn="ctr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David Klein</a:t>
            </a:r>
          </a:p>
        </p:txBody>
      </p:sp>
      <p:sp>
        <p:nvSpPr>
          <p:cNvPr id="20" name="Invisible animatiton alert">
            <a:extLst>
              <a:ext uri="{FF2B5EF4-FFF2-40B4-BE49-F238E27FC236}">
                <a16:creationId xmlns:a16="http://schemas.microsoft.com/office/drawing/2014/main" id="{E6788316-6FAD-6B42-AF01-ADFDB94DCD0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64503" y="6530484"/>
            <a:ext cx="11859260" cy="211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Invisible animation alert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B8F71B55-C185-6F4E-A908-375141472C44}"/>
              </a:ext>
            </a:extLst>
          </p:cNvPr>
          <p:cNvSpPr/>
          <p:nvPr userDrawn="1"/>
        </p:nvSpPr>
        <p:spPr>
          <a:xfrm>
            <a:off x="0" y="305845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2562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us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8B2807-25A4-C445-86A1-BDB9790F9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939B3BB-CD8E-014F-8EFF-BD7A719BA5C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4503" y="1593850"/>
            <a:ext cx="11859260" cy="4643438"/>
          </a:xfrm>
        </p:spPr>
        <p:txBody>
          <a:bodyPr numCol="2" spcCol="457200"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Click to add text or image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4EFF21F-7B62-4442-BB3B-AB73DC64AF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C706D-0964-7842-B7B8-C5D7337005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319A96E-ECF2-554C-863C-8AB58035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©2020 John Wiley &amp; Sons, Inc. </a:t>
            </a:r>
          </a:p>
        </p:txBody>
      </p:sp>
    </p:spTree>
    <p:extLst>
      <p:ext uri="{BB962C8B-B14F-4D97-AF65-F5344CB8AC3E}">
        <p14:creationId xmlns:p14="http://schemas.microsoft.com/office/powerpoint/2010/main" val="2502041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us 2 columns in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C9ADD40-E72D-754E-8872-0700492B323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5510" y="1594115"/>
            <a:ext cx="5767387" cy="4583113"/>
          </a:xfrm>
        </p:spPr>
        <p:txBody>
          <a:bodyPr/>
          <a:lstStyle/>
          <a:p>
            <a:pPr lvl="0"/>
            <a:r>
              <a:rPr lang="en-US" dirty="0"/>
              <a:t>Click to add text or image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E47AB5-328A-AF4D-81CF-19E66E99893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68175" y="1594115"/>
            <a:ext cx="5756275" cy="4583113"/>
          </a:xfrm>
        </p:spPr>
        <p:txBody>
          <a:bodyPr/>
          <a:lstStyle/>
          <a:p>
            <a:pPr lvl="0"/>
            <a:r>
              <a:rPr lang="en-US" dirty="0"/>
              <a:t>Click to add text or image</a:t>
            </a:r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C706D-0964-7842-B7B8-C5D7337005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©2020 John Wiley &amp; Sons, Inc. </a:t>
            </a:r>
          </a:p>
        </p:txBody>
      </p:sp>
    </p:spTree>
    <p:extLst>
      <p:ext uri="{BB962C8B-B14F-4D97-AF65-F5344CB8AC3E}">
        <p14:creationId xmlns:p14="http://schemas.microsoft.com/office/powerpoint/2010/main" val="3636685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he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D0388E1-94C3-AF49-8769-D8E175C5F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73A7EA0-F98F-BE4E-87CA-6C917EC1300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5511" y="1594379"/>
            <a:ext cx="11858252" cy="45698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813816" indent="-457200">
              <a:spcBef>
                <a:spcPts val="1000"/>
              </a:spcBef>
              <a:buClr>
                <a:schemeClr val="accent2"/>
              </a:buClr>
              <a:buFont typeface="+mj-lt"/>
              <a:buAutoNum type="alphaLcPeriod"/>
              <a:defRPr/>
            </a:lvl2pPr>
          </a:lstStyle>
          <a:p>
            <a:pPr lvl="0"/>
            <a:r>
              <a:rPr lang="en-US" dirty="0"/>
              <a:t>Click to add question</a:t>
            </a:r>
          </a:p>
          <a:p>
            <a:pPr lvl="1"/>
            <a:r>
              <a:rPr lang="en-US" dirty="0"/>
              <a:t>Click to add answer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AB31CA03-5D39-0849-A1EC-5D487C345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C706D-0964-7842-B7B8-C5D7337005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">
            <a:extLst>
              <a:ext uri="{FF2B5EF4-FFF2-40B4-BE49-F238E27FC236}">
                <a16:creationId xmlns:a16="http://schemas.microsoft.com/office/drawing/2014/main" id="{4A3E8F24-7FE9-8744-80B3-21C5D913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©2020 John Wiley &amp; Sons, Inc. </a:t>
            </a:r>
          </a:p>
        </p:txBody>
      </p:sp>
    </p:spTree>
    <p:extLst>
      <p:ext uri="{BB962C8B-B14F-4D97-AF65-F5344CB8AC3E}">
        <p14:creationId xmlns:p14="http://schemas.microsoft.com/office/powerpoint/2010/main" val="329494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1098171"/>
            <a:ext cx="1280160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512" tIns="40756" rIns="81512" bIns="40756" rtlCol="0" anchor="ctr"/>
          <a:lstStyle/>
          <a:p>
            <a:pPr algn="ctr"/>
            <a:endParaRPr lang="en-US" sz="1286" dirty="0">
              <a:solidFill>
                <a:srgbClr val="E6AF00"/>
              </a:solidFill>
            </a:endParaRPr>
          </a:p>
        </p:txBody>
      </p:sp>
      <p:pic>
        <p:nvPicPr>
          <p:cNvPr id="56" name="Picture 5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141" y="-4474"/>
            <a:ext cx="2286000" cy="4572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57" name="Picture 56"/>
          <p:cNvPicPr>
            <a:picLocks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27" y="2147"/>
            <a:ext cx="548640" cy="4572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8" name="Picture 2" descr="University of San Carlos"/>
          <p:cNvPicPr>
            <a:picLocks noChangeArrowheads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88" b="89844" l="9961" r="89844">
                        <a14:foregroundMark x1="57031" y1="20898" x2="57031" y2="20898"/>
                        <a14:foregroundMark x1="57031" y1="23633" x2="57031" y2="23633"/>
                        <a14:foregroundMark x1="50391" y1="35547" x2="50391" y2="35547"/>
                        <a14:foregroundMark x1="50391" y1="39063" x2="50391" y2="39063"/>
                        <a14:foregroundMark x1="47070" y1="39258" x2="47070" y2="39258"/>
                        <a14:foregroundMark x1="24414" y1="24023" x2="24414" y2="24023"/>
                        <a14:foregroundMark x1="33398" y1="10742" x2="33398" y2="10742"/>
                        <a14:foregroundMark x1="41016" y1="6641" x2="41016" y2="6641"/>
                        <a14:foregroundMark x1="59375" y1="7813" x2="59375" y2="7813"/>
                        <a14:foregroundMark x1="49219" y1="4688" x2="49219" y2="4688"/>
                        <a14:foregroundMark x1="29297" y1="16406" x2="29297" y2="16406"/>
                        <a14:foregroundMark x1="70313" y1="17383" x2="70313" y2="17383"/>
                        <a14:foregroundMark x1="53711" y1="23438" x2="53711" y2="23438"/>
                        <a14:foregroundMark x1="51953" y1="36133" x2="51953" y2="36133"/>
                        <a14:foregroundMark x1="51953" y1="39844" x2="51953" y2="39844"/>
                        <a14:foregroundMark x1="47656" y1="39844" x2="47656" y2="39844"/>
                        <a14:foregroundMark x1="66016" y1="11914" x2="66016" y2="11914"/>
                        <a14:foregroundMark x1="74414" y1="25195" x2="74414" y2="25195"/>
                        <a14:foregroundMark x1="73828" y1="34375" x2="73828" y2="34375"/>
                        <a14:foregroundMark x1="25586" y1="37305" x2="25586" y2="37305"/>
                        <a14:foregroundMark x1="27148" y1="40430" x2="27148" y2="40430"/>
                        <a14:foregroundMark x1="27930" y1="42383" x2="27930" y2="42383"/>
                        <a14:foregroundMark x1="73242" y1="22070" x2="73242" y2="22070"/>
                        <a14:foregroundMark x1="71289" y1="17969" x2="71289" y2="17969"/>
                        <a14:foregroundMark x1="69727" y1="15625" x2="69727" y2="15625"/>
                        <a14:foregroundMark x1="66602" y1="11914" x2="66602" y2="11914"/>
                        <a14:foregroundMark x1="64063" y1="9570" x2="64063" y2="9570"/>
                        <a14:foregroundMark x1="61914" y1="8398" x2="61914" y2="8398"/>
                        <a14:foregroundMark x1="72852" y1="37891" x2="72852" y2="37891"/>
                        <a14:foregroundMark x1="73242" y1="35742" x2="73242" y2="35742"/>
                        <a14:foregroundMark x1="72070" y1="40820" x2="72070" y2="40820"/>
                        <a14:foregroundMark x1="70703" y1="43359" x2="70703" y2="43359"/>
                        <a14:foregroundMark x1="64258" y1="50586" x2="64258" y2="50586"/>
                        <a14:foregroundMark x1="56836" y1="53320" x2="56836" y2="53320"/>
                        <a14:foregroundMark x1="26172" y1="19727" x2="26172" y2="19727"/>
                        <a14:foregroundMark x1="27930" y1="16992" x2="27930" y2="16992"/>
                        <a14:foregroundMark x1="31055" y1="15039" x2="31055" y2="15039"/>
                        <a14:foregroundMark x1="32227" y1="12500" x2="32227" y2="12500"/>
                        <a14:foregroundMark x1="35938" y1="10938" x2="35938" y2="10938"/>
                        <a14:foregroundMark x1="37500" y1="8398" x2="37500" y2="8398"/>
                        <a14:backgroundMark x1="34270" y1="25843" x2="34270" y2="25843"/>
                        <a14:backgroundMark x1="32584" y1="25000" x2="32584" y2="25000"/>
                        <a14:backgroundMark x1="33427" y1="20787" x2="33427" y2="20787"/>
                        <a14:backgroundMark x1="31180" y1="44944" x2="31180" y2="44944"/>
                        <a14:backgroundMark x1="28933" y1="46629" x2="28933" y2="46629"/>
                        <a14:backgroundMark x1="37640" y1="50281" x2="37640" y2="50281"/>
                        <a14:backgroundMark x1="35674" y1="53371" x2="35674" y2="53371"/>
                        <a14:backgroundMark x1="66011" y1="27247" x2="66011" y2="27247"/>
                        <a14:backgroundMark x1="52528" y1="11517" x2="52528" y2="11517"/>
                        <a14:backgroundMark x1="73596" y1="28652" x2="73596" y2="28652"/>
                        <a14:backgroundMark x1="71629" y1="36798" x2="71629" y2="36798"/>
                        <a14:backgroundMark x1="75000" y1="38202" x2="75000" y2="38202"/>
                        <a14:backgroundMark x1="70506" y1="46629" x2="70506" y2="46629"/>
                        <a14:backgroundMark x1="60393" y1="52809" x2="60393" y2="52809"/>
                        <a14:backgroundMark x1="67135" y1="45787" x2="67135" y2="45787"/>
                        <a14:backgroundMark x1="24157" y1="37360" x2="24157" y2="37360"/>
                        <a14:backgroundMark x1="27247" y1="36798" x2="27247" y2="36798"/>
                        <a14:backgroundMark x1="24719" y1="19101" x2="24719" y2="19101"/>
                        <a14:backgroundMark x1="29494" y1="12921" x2="29494" y2="12921"/>
                        <a14:backgroundMark x1="26966" y1="21348" x2="26966" y2="21348"/>
                        <a14:backgroundMark x1="23315" y1="30899" x2="23315" y2="30899"/>
                        <a14:backgroundMark x1="62640" y1="7865" x2="62640" y2="7865"/>
                        <a14:backgroundMark x1="61236" y1="9270" x2="61236" y2="9270"/>
                        <a14:backgroundMark x1="67416" y1="14045" x2="67416" y2="14045"/>
                        <a14:backgroundMark x1="73876" y1="30056" x2="73876" y2="30056"/>
                        <a14:backgroundMark x1="46629" y1="55618" x2="46629" y2="55618"/>
                        <a14:backgroundMark x1="52247" y1="55899" x2="52247" y2="55899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99" t="-1974" r="19116" b="35041"/>
          <a:stretch/>
        </p:blipFill>
        <p:spPr bwMode="auto">
          <a:xfrm>
            <a:off x="9584274" y="5061"/>
            <a:ext cx="457200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55415" y="6400800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66"/>
                </a:solidFill>
              </a:rPr>
              <a:t>CS 3104 - OS</a:t>
            </a:r>
            <a:endParaRPr lang="en-US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099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65511" y="745068"/>
            <a:ext cx="11858938" cy="84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65511" y="1594379"/>
            <a:ext cx="11858938" cy="4582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246436" y="6356352"/>
            <a:ext cx="22508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D06C706D-0964-7842-B7B8-C5D733700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240530" y="6356352"/>
            <a:ext cx="4320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Copyright ©2020 John Wiley &amp; Sons, Inc. 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31DE2D4D-D278-EE45-AECE-4DCA496F384B}"/>
              </a:ext>
            </a:extLst>
          </p:cNvPr>
          <p:cNvSpPr/>
          <p:nvPr userDrawn="1"/>
        </p:nvSpPr>
        <p:spPr>
          <a:xfrm>
            <a:off x="0" y="1590"/>
            <a:ext cx="12801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8F67B19F-B2BD-8044-879E-FC1FA4D29742}"/>
              </a:ext>
            </a:extLst>
          </p:cNvPr>
          <p:cNvCxnSpPr/>
          <p:nvPr userDrawn="1"/>
        </p:nvCxnSpPr>
        <p:spPr>
          <a:xfrm>
            <a:off x="0" y="6324600"/>
            <a:ext cx="12801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ino_3">
            <a:extLst>
              <a:ext uri="{FF2B5EF4-FFF2-40B4-BE49-F238E27FC236}">
                <a16:creationId xmlns:a16="http://schemas.microsoft.com/office/drawing/2014/main" id="{F83E1434-44D9-4F51-9210-EFAB45C6F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" y="2907"/>
            <a:ext cx="907046" cy="49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dino_6">
            <a:extLst>
              <a:ext uri="{FF2B5EF4-FFF2-40B4-BE49-F238E27FC236}">
                <a16:creationId xmlns:a16="http://schemas.microsoft.com/office/drawing/2014/main" id="{7B7214B2-F8E4-4C3E-87E2-403B9096F2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038" y="6369909"/>
            <a:ext cx="966760" cy="42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61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9" r:id="rId2"/>
    <p:sldLayoutId id="2147483685" r:id="rId3"/>
    <p:sldLayoutId id="2147483688" r:id="rId4"/>
    <p:sldLayoutId id="2147483676" r:id="rId5"/>
    <p:sldLayoutId id="2147483691" r:id="rId6"/>
    <p:sldLayoutId id="214748370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 baseline="0">
          <a:solidFill>
            <a:schemeClr val="accent1"/>
          </a:solidFill>
          <a:latin typeface="Times New Roman" panose="02020603050405020304" pitchFamily="18" charset="0"/>
          <a:ea typeface="+mj-ea"/>
          <a:cs typeface="Calibri" panose="020F0502020204030204" pitchFamily="34" charset="0"/>
        </a:defRPr>
      </a:lvl1pPr>
    </p:titleStyle>
    <p:bodyStyle>
      <a:lvl1pPr marL="292608" indent="-292608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92608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1580" indent="-256032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4510" indent="-201168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9543" y="464697"/>
            <a:ext cx="1143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0066"/>
                </a:solidFill>
              </a:rPr>
              <a:t>CS 3104 – OPERATING SYSTEMS</a:t>
            </a:r>
            <a:endParaRPr lang="en-US" sz="4800" b="1" dirty="0">
              <a:solidFill>
                <a:srgbClr val="0000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2614" y="3653584"/>
            <a:ext cx="10745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800000"/>
                </a:solidFill>
              </a:rPr>
              <a:t>Chapter 8</a:t>
            </a:r>
          </a:p>
          <a:p>
            <a:pPr algn="ctr"/>
            <a:r>
              <a:rPr lang="en-US" sz="4000" b="1" dirty="0" smtClean="0">
                <a:solidFill>
                  <a:srgbClr val="800000"/>
                </a:solidFill>
              </a:rPr>
              <a:t>Deadlocks</a:t>
            </a:r>
            <a:endParaRPr lang="en-US" sz="4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DEADLOCK IN MULTI-THREADED APPLICATION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8604" y="1338204"/>
            <a:ext cx="10237752" cy="470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Deadlock is possible if </a:t>
            </a:r>
            <a:r>
              <a:rPr lang="en-US" sz="2000" b="1" dirty="0">
                <a:solidFill>
                  <a:srgbClr val="006666"/>
                </a:solidFill>
              </a:rPr>
              <a:t>thread 1</a:t>
            </a:r>
            <a:r>
              <a:rPr lang="en-US" sz="2000" dirty="0">
                <a:solidFill>
                  <a:srgbClr val="000066"/>
                </a:solidFill>
              </a:rPr>
              <a:t> acquires </a:t>
            </a:r>
            <a:r>
              <a:rPr lang="en-US" sz="2000" b="1" dirty="0">
                <a:solidFill>
                  <a:srgbClr val="000066"/>
                </a:solidFill>
                <a:cs typeface="Courier New" pitchFamily="49" charset="0"/>
              </a:rPr>
              <a:t>first_mutex</a:t>
            </a:r>
            <a:r>
              <a:rPr lang="en-US" sz="2000" dirty="0">
                <a:solidFill>
                  <a:srgbClr val="000066"/>
                </a:solidFill>
              </a:rPr>
              <a:t> and </a:t>
            </a:r>
            <a:r>
              <a:rPr lang="en-US" sz="2000" b="1" dirty="0">
                <a:solidFill>
                  <a:srgbClr val="006666"/>
                </a:solidFill>
              </a:rPr>
              <a:t>thread 2</a:t>
            </a:r>
            <a:r>
              <a:rPr lang="en-US" sz="2000" dirty="0">
                <a:solidFill>
                  <a:srgbClr val="000066"/>
                </a:solidFill>
              </a:rPr>
              <a:t> acquires </a:t>
            </a:r>
            <a:r>
              <a:rPr lang="en-US" sz="2000" b="1" dirty="0">
                <a:solidFill>
                  <a:srgbClr val="000066"/>
                </a:solidFill>
                <a:cs typeface="Courier New" pitchFamily="49" charset="0"/>
              </a:rPr>
              <a:t>second_mutex</a:t>
            </a:r>
            <a:r>
              <a:rPr lang="en-US" sz="2000" dirty="0">
                <a:solidFill>
                  <a:srgbClr val="000066"/>
                </a:solidFill>
              </a:rPr>
              <a:t>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b="1" dirty="0" smtClean="0">
                <a:solidFill>
                  <a:srgbClr val="000066"/>
                </a:solidFill>
              </a:rPr>
              <a:t>Thread </a:t>
            </a:r>
            <a:r>
              <a:rPr lang="en-US" sz="2000" b="1" dirty="0">
                <a:solidFill>
                  <a:srgbClr val="000066"/>
                </a:solidFill>
              </a:rPr>
              <a:t>1 </a:t>
            </a:r>
            <a:r>
              <a:rPr lang="en-US" sz="2000" dirty="0">
                <a:solidFill>
                  <a:srgbClr val="000066"/>
                </a:solidFill>
              </a:rPr>
              <a:t>then </a:t>
            </a:r>
            <a:r>
              <a:rPr lang="en-US" sz="2000" b="1" dirty="0">
                <a:solidFill>
                  <a:srgbClr val="000066"/>
                </a:solidFill>
              </a:rPr>
              <a:t>waits </a:t>
            </a:r>
            <a:r>
              <a:rPr lang="en-US" sz="2000" dirty="0">
                <a:solidFill>
                  <a:srgbClr val="000066"/>
                </a:solidFill>
              </a:rPr>
              <a:t>for </a:t>
            </a:r>
            <a:r>
              <a:rPr lang="en-US" sz="2000" b="1" dirty="0">
                <a:solidFill>
                  <a:srgbClr val="000066"/>
                </a:solidFill>
                <a:cs typeface="Courier New" pitchFamily="49" charset="0"/>
              </a:rPr>
              <a:t>second_mutex</a:t>
            </a:r>
            <a:r>
              <a:rPr lang="en-US" sz="2000" dirty="0">
                <a:solidFill>
                  <a:srgbClr val="000066"/>
                </a:solidFill>
              </a:rPr>
              <a:t> and </a:t>
            </a:r>
            <a:r>
              <a:rPr lang="en-US" sz="2000" b="1" dirty="0">
                <a:solidFill>
                  <a:srgbClr val="000066"/>
                </a:solidFill>
              </a:rPr>
              <a:t>thread 2 waits </a:t>
            </a:r>
            <a:r>
              <a:rPr lang="en-US" sz="2000" dirty="0">
                <a:solidFill>
                  <a:srgbClr val="000066"/>
                </a:solidFill>
              </a:rPr>
              <a:t>for </a:t>
            </a:r>
            <a:r>
              <a:rPr lang="en-US" sz="2000" b="1" dirty="0">
                <a:solidFill>
                  <a:srgbClr val="000066"/>
                </a:solidFill>
                <a:cs typeface="Courier New" pitchFamily="49" charset="0"/>
              </a:rPr>
              <a:t>first_mutex</a:t>
            </a:r>
            <a:r>
              <a:rPr lang="en-US" sz="2000" dirty="0">
                <a:solidFill>
                  <a:srgbClr val="000066"/>
                </a:solidFill>
              </a:rPr>
              <a:t>.</a:t>
            </a:r>
          </a:p>
          <a:p>
            <a:pPr algn="just"/>
            <a:endParaRPr lang="en-US" sz="2000" dirty="0" smtClean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I</a:t>
            </a:r>
            <a:r>
              <a:rPr lang="en-US" sz="2000" dirty="0" smtClean="0">
                <a:solidFill>
                  <a:srgbClr val="000066"/>
                </a:solidFill>
              </a:rPr>
              <a:t>llustrated </a:t>
            </a:r>
            <a:r>
              <a:rPr lang="en-US" sz="2000" dirty="0">
                <a:solidFill>
                  <a:srgbClr val="000066"/>
                </a:solidFill>
              </a:rPr>
              <a:t>with a </a:t>
            </a:r>
            <a:r>
              <a:rPr lang="en-US" sz="2000" b="1" dirty="0">
                <a:solidFill>
                  <a:srgbClr val="000066"/>
                </a:solidFill>
              </a:rPr>
              <a:t>resource allocation graph</a:t>
            </a:r>
            <a:r>
              <a:rPr lang="en-US" sz="2000" dirty="0" smtClean="0">
                <a:solidFill>
                  <a:srgbClr val="000066"/>
                </a:solidFill>
              </a:rPr>
              <a:t>:</a:t>
            </a: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</a:pPr>
            <a:endParaRPr lang="en-US" sz="2000" dirty="0" smtClean="0">
              <a:solidFill>
                <a:srgbClr val="000066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7480" y="2827291"/>
            <a:ext cx="720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01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LIVELOCK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74041" y="3475584"/>
            <a:ext cx="5502442" cy="25545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Human </a:t>
            </a:r>
            <a:r>
              <a:rPr lang="en-US" sz="2000" dirty="0">
                <a:solidFill>
                  <a:srgbClr val="000066"/>
                </a:solidFill>
              </a:rPr>
              <a:t>example of </a:t>
            </a:r>
            <a:r>
              <a:rPr lang="en-US" sz="2000" dirty="0" smtClean="0">
                <a:solidFill>
                  <a:srgbClr val="000066"/>
                </a:solidFill>
              </a:rPr>
              <a:t>livelock:</a:t>
            </a: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66"/>
                </a:solidFill>
              </a:rPr>
              <a:t>Two </a:t>
            </a:r>
            <a:r>
              <a:rPr lang="en-US" sz="2000" dirty="0">
                <a:solidFill>
                  <a:srgbClr val="000066"/>
                </a:solidFill>
              </a:rPr>
              <a:t>people who meet face-to-face in a </a:t>
            </a:r>
            <a:r>
              <a:rPr lang="en-US" sz="2000" dirty="0" smtClean="0">
                <a:solidFill>
                  <a:srgbClr val="000066"/>
                </a:solidFill>
              </a:rPr>
              <a:t>corridor</a:t>
            </a: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66"/>
                </a:solidFill>
              </a:rPr>
              <a:t>Each </a:t>
            </a:r>
            <a:r>
              <a:rPr lang="en-US" sz="2000" dirty="0">
                <a:solidFill>
                  <a:srgbClr val="000066"/>
                </a:solidFill>
              </a:rPr>
              <a:t>moves aside to let the other </a:t>
            </a:r>
            <a:r>
              <a:rPr lang="en-US" sz="2000" dirty="0" smtClean="0">
                <a:solidFill>
                  <a:srgbClr val="000066"/>
                </a:solidFill>
              </a:rPr>
              <a:t>pass</a:t>
            </a: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66"/>
                </a:solidFill>
              </a:rPr>
              <a:t>But end </a:t>
            </a:r>
            <a:r>
              <a:rPr lang="en-US" sz="2000" dirty="0">
                <a:solidFill>
                  <a:srgbClr val="000066"/>
                </a:solidFill>
              </a:rPr>
              <a:t>up swaying from side to side without making any progress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66"/>
                </a:solidFill>
              </a:rPr>
              <a:t>Because </a:t>
            </a:r>
            <a:r>
              <a:rPr lang="en-US" sz="2000" dirty="0">
                <a:solidFill>
                  <a:srgbClr val="000066"/>
                </a:solidFill>
              </a:rPr>
              <a:t>they always move the same way at the same time.</a:t>
            </a:r>
            <a:endParaRPr lang="en-PH" sz="2000" dirty="0">
              <a:solidFill>
                <a:srgbClr val="0000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3241" y="1366897"/>
            <a:ext cx="64008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A variant of deadlock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A situation in which two or more </a:t>
            </a:r>
            <a:r>
              <a:rPr lang="en-US" sz="2000" dirty="0" smtClean="0">
                <a:solidFill>
                  <a:srgbClr val="000066"/>
                </a:solidFill>
              </a:rPr>
              <a:t>threads </a:t>
            </a:r>
            <a:r>
              <a:rPr lang="en-US" sz="2000" dirty="0">
                <a:solidFill>
                  <a:srgbClr val="000066"/>
                </a:solidFill>
              </a:rPr>
              <a:t>continuously change their state in response to changes in the other </a:t>
            </a:r>
            <a:r>
              <a:rPr lang="en-US" sz="2000" dirty="0" smtClean="0">
                <a:solidFill>
                  <a:srgbClr val="000066"/>
                </a:solidFill>
              </a:rPr>
              <a:t>thread(s</a:t>
            </a:r>
            <a:r>
              <a:rPr lang="en-US" sz="2000" dirty="0">
                <a:solidFill>
                  <a:srgbClr val="000066"/>
                </a:solidFill>
              </a:rPr>
              <a:t>) without doing any useful work. 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Similar to deadlock in that no progress is made but differs in that neither </a:t>
            </a:r>
            <a:r>
              <a:rPr lang="en-US" sz="2000" dirty="0" smtClean="0">
                <a:solidFill>
                  <a:srgbClr val="000066"/>
                </a:solidFill>
              </a:rPr>
              <a:t>thread </a:t>
            </a:r>
            <a:r>
              <a:rPr lang="en-US" sz="2000" dirty="0">
                <a:solidFill>
                  <a:srgbClr val="000066"/>
                </a:solidFill>
              </a:rPr>
              <a:t>is blocked or waiting for anything.</a:t>
            </a:r>
          </a:p>
        </p:txBody>
      </p:sp>
    </p:spTree>
    <p:extLst>
      <p:ext uri="{BB962C8B-B14F-4D97-AF65-F5344CB8AC3E}">
        <p14:creationId xmlns:p14="http://schemas.microsoft.com/office/powerpoint/2010/main" val="40086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LIVELOCK EXAMPLE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04230" y="1865740"/>
            <a:ext cx="10614305" cy="3605538"/>
            <a:chOff x="1104230" y="1413164"/>
            <a:chExt cx="10614305" cy="3389206"/>
          </a:xfrm>
        </p:grpSpPr>
        <p:pic>
          <p:nvPicPr>
            <p:cNvPr id="31" name="Picture 30"/>
            <p:cNvPicPr>
              <a:picLocks/>
            </p:cNvPicPr>
            <p:nvPr/>
          </p:nvPicPr>
          <p:blipFill rotWithShape="1">
            <a:blip r:embed="rId2"/>
            <a:srcRect l="39386" t="22749" r="41316" b="47152"/>
            <a:stretch/>
          </p:blipFill>
          <p:spPr>
            <a:xfrm>
              <a:off x="1104230" y="1664975"/>
              <a:ext cx="5040000" cy="288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2" name="Picture 31"/>
            <p:cNvPicPr>
              <a:picLocks/>
            </p:cNvPicPr>
            <p:nvPr/>
          </p:nvPicPr>
          <p:blipFill rotWithShape="1">
            <a:blip r:embed="rId2"/>
            <a:srcRect l="39386" t="52313" r="41316" b="18148"/>
            <a:stretch/>
          </p:blipFill>
          <p:spPr>
            <a:xfrm>
              <a:off x="6678535" y="1664975"/>
              <a:ext cx="5040000" cy="288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3617700" y="4544975"/>
              <a:ext cx="0" cy="253800"/>
            </a:xfrm>
            <a:prstGeom prst="line">
              <a:avLst/>
            </a:prstGeom>
            <a:ln>
              <a:solidFill>
                <a:srgbClr val="00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617700" y="4802370"/>
              <a:ext cx="2790526" cy="0"/>
            </a:xfrm>
            <a:prstGeom prst="line">
              <a:avLst/>
            </a:prstGeom>
            <a:ln>
              <a:solidFill>
                <a:srgbClr val="00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405520" y="1413164"/>
              <a:ext cx="0" cy="3384000"/>
            </a:xfrm>
            <a:prstGeom prst="line">
              <a:avLst/>
            </a:prstGeom>
            <a:ln>
              <a:solidFill>
                <a:srgbClr val="00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405520" y="1413164"/>
              <a:ext cx="2793015" cy="0"/>
            </a:xfrm>
            <a:prstGeom prst="line">
              <a:avLst/>
            </a:prstGeom>
            <a:ln>
              <a:solidFill>
                <a:srgbClr val="00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9198535" y="1414115"/>
              <a:ext cx="0" cy="252000"/>
            </a:xfrm>
            <a:prstGeom prst="straightConnector1">
              <a:avLst/>
            </a:prstGeom>
            <a:ln>
              <a:solidFill>
                <a:srgbClr val="0066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90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DEADLOCK CHARACTERIZATION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598" y="1285839"/>
            <a:ext cx="11550316" cy="4838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lnSpc>
                <a:spcPct val="114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cs typeface="MS PGothic" pitchFamily="34" charset="-128"/>
              </a:rPr>
              <a:t>Four Necessary Conditions</a:t>
            </a:r>
            <a:r>
              <a:rPr lang="en-US" altLang="en-US" sz="2000" dirty="0" smtClean="0">
                <a:solidFill>
                  <a:srgbClr val="000066"/>
                </a:solidFill>
                <a:cs typeface="MS PGothic" pitchFamily="34" charset="-128"/>
              </a:rPr>
              <a:t> (</a:t>
            </a:r>
            <a:r>
              <a:rPr lang="en-US" altLang="en-US" sz="2000" b="1" dirty="0" smtClean="0">
                <a:solidFill>
                  <a:srgbClr val="006666"/>
                </a:solidFill>
                <a:cs typeface="MS PGothic" pitchFamily="34" charset="-128"/>
              </a:rPr>
              <a:t>Coffman Conditions</a:t>
            </a:r>
            <a:r>
              <a:rPr lang="en-US" altLang="en-US" sz="2000" dirty="0" smtClean="0">
                <a:solidFill>
                  <a:srgbClr val="000066"/>
                </a:solidFill>
                <a:cs typeface="MS PGothic" pitchFamily="34" charset="-128"/>
              </a:rPr>
              <a:t>) that </a:t>
            </a:r>
            <a:r>
              <a:rPr lang="en-US" altLang="en-US" sz="2000" b="1" dirty="0" smtClean="0">
                <a:solidFill>
                  <a:srgbClr val="000066"/>
                </a:solidFill>
                <a:cs typeface="MS PGothic" pitchFamily="34" charset="-128"/>
              </a:rPr>
              <a:t>Characterize Deadlock</a:t>
            </a:r>
            <a:r>
              <a:rPr lang="en-US" altLang="en-US" sz="2000" dirty="0" smtClean="0">
                <a:solidFill>
                  <a:srgbClr val="000066"/>
                </a:solidFill>
                <a:cs typeface="MS PGothic" pitchFamily="34" charset="-128"/>
              </a:rPr>
              <a:t>:</a:t>
            </a:r>
          </a:p>
          <a:p>
            <a:pPr marL="722313" indent="-369888" algn="just">
              <a:lnSpc>
                <a:spcPct val="114000"/>
              </a:lnSpc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000" b="1" dirty="0" smtClean="0">
                <a:solidFill>
                  <a:srgbClr val="000066"/>
                </a:solidFill>
              </a:rPr>
              <a:t>Mutual </a:t>
            </a:r>
            <a:r>
              <a:rPr lang="en-US" altLang="en-US" sz="2000" b="1" dirty="0">
                <a:solidFill>
                  <a:srgbClr val="000066"/>
                </a:solidFill>
              </a:rPr>
              <a:t>exclusion:</a:t>
            </a:r>
            <a:r>
              <a:rPr lang="en-US" altLang="en-US" sz="2000" dirty="0">
                <a:solidFill>
                  <a:srgbClr val="000066"/>
                </a:solidFill>
              </a:rPr>
              <a:t>  </a:t>
            </a:r>
            <a:endParaRPr lang="en-US" altLang="en-US" sz="2000" dirty="0" smtClean="0">
              <a:solidFill>
                <a:srgbClr val="000066"/>
              </a:solidFill>
            </a:endParaRPr>
          </a:p>
          <a:p>
            <a:pPr marL="1074738" indent="-35242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Only </a:t>
            </a:r>
            <a:r>
              <a:rPr lang="en-US" altLang="en-US" sz="2000" dirty="0">
                <a:solidFill>
                  <a:srgbClr val="000066"/>
                </a:solidFill>
              </a:rPr>
              <a:t>one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 at </a:t>
            </a:r>
            <a:r>
              <a:rPr lang="en-US" altLang="en-US" sz="2000" dirty="0">
                <a:solidFill>
                  <a:srgbClr val="000066"/>
                </a:solidFill>
              </a:rPr>
              <a:t>a time can use a </a:t>
            </a:r>
            <a:r>
              <a:rPr lang="en-US" altLang="en-US" sz="2000" dirty="0" smtClean="0">
                <a:solidFill>
                  <a:srgbClr val="000066"/>
                </a:solidFill>
              </a:rPr>
              <a:t>resource</a:t>
            </a:r>
          </a:p>
          <a:p>
            <a:pPr marL="722313" indent="-369888" algn="just">
              <a:lnSpc>
                <a:spcPct val="114000"/>
              </a:lnSpc>
              <a:buClr>
                <a:srgbClr val="800000"/>
              </a:buClr>
              <a:buFont typeface="+mj-lt"/>
              <a:buAutoNum type="arabicPeriod" startAt="2"/>
            </a:pPr>
            <a:endParaRPr lang="en-US" altLang="en-US" sz="2000" b="1" dirty="0" smtClean="0">
              <a:solidFill>
                <a:srgbClr val="0000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+mj-lt"/>
              <a:buAutoNum type="arabicPeriod" startAt="2"/>
            </a:pPr>
            <a:r>
              <a:rPr lang="en-US" altLang="en-US" sz="2000" b="1" dirty="0" smtClean="0">
                <a:solidFill>
                  <a:srgbClr val="000066"/>
                </a:solidFill>
              </a:rPr>
              <a:t>Hold </a:t>
            </a:r>
            <a:r>
              <a:rPr lang="en-US" altLang="en-US" sz="2000" b="1" dirty="0">
                <a:solidFill>
                  <a:srgbClr val="000066"/>
                </a:solidFill>
              </a:rPr>
              <a:t>and wait:</a:t>
            </a:r>
            <a:r>
              <a:rPr lang="en-US" altLang="en-US" sz="2000" dirty="0">
                <a:solidFill>
                  <a:srgbClr val="000066"/>
                </a:solidFill>
              </a:rPr>
              <a:t>  </a:t>
            </a:r>
            <a:endParaRPr lang="en-US" altLang="en-US" sz="2000" dirty="0" smtClean="0">
              <a:solidFill>
                <a:srgbClr val="000066"/>
              </a:solidFill>
            </a:endParaRPr>
          </a:p>
          <a:p>
            <a:pPr marL="1074738" indent="-35242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A thread </a:t>
            </a:r>
            <a:r>
              <a:rPr lang="en-US" altLang="en-US" sz="2000" dirty="0">
                <a:solidFill>
                  <a:srgbClr val="000066"/>
                </a:solidFill>
              </a:rPr>
              <a:t>holding at least one resource is waiting to acquire additional resources held by other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threads</a:t>
            </a:r>
          </a:p>
          <a:p>
            <a:pPr marL="722313" indent="-369888" algn="just">
              <a:buClr>
                <a:srgbClr val="800000"/>
              </a:buClr>
              <a:buFont typeface="+mj-lt"/>
              <a:buAutoNum type="arabicPeriod" startAt="3"/>
            </a:pPr>
            <a:endParaRPr lang="en-US" altLang="en-US" sz="2000" b="1" dirty="0" smtClean="0">
              <a:solidFill>
                <a:srgbClr val="0000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+mj-lt"/>
              <a:buAutoNum type="arabicPeriod" startAt="3"/>
            </a:pPr>
            <a:r>
              <a:rPr lang="en-US" altLang="en-US" sz="2000" b="1" dirty="0" smtClean="0">
                <a:solidFill>
                  <a:srgbClr val="000066"/>
                </a:solidFill>
              </a:rPr>
              <a:t>No </a:t>
            </a:r>
            <a:r>
              <a:rPr lang="en-US" altLang="en-US" sz="2000" b="1" dirty="0">
                <a:solidFill>
                  <a:srgbClr val="000066"/>
                </a:solidFill>
              </a:rPr>
              <a:t>preemption:</a:t>
            </a:r>
            <a:r>
              <a:rPr lang="en-US" altLang="en-US" sz="2000" dirty="0">
                <a:solidFill>
                  <a:srgbClr val="000066"/>
                </a:solidFill>
              </a:rPr>
              <a:t>  </a:t>
            </a:r>
            <a:endParaRPr lang="en-US" altLang="en-US" sz="2000" dirty="0" smtClean="0">
              <a:solidFill>
                <a:srgbClr val="000066"/>
              </a:solidFill>
            </a:endParaRPr>
          </a:p>
          <a:p>
            <a:pPr marL="1074738" indent="-35242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A </a:t>
            </a:r>
            <a:r>
              <a:rPr lang="en-US" altLang="en-US" sz="2000" dirty="0">
                <a:solidFill>
                  <a:srgbClr val="000066"/>
                </a:solidFill>
              </a:rPr>
              <a:t>resource can be released only voluntarily by the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dirty="0">
                <a:solidFill>
                  <a:srgbClr val="000066"/>
                </a:solidFill>
              </a:rPr>
              <a:t>holding it, after that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dirty="0">
                <a:solidFill>
                  <a:srgbClr val="000066"/>
                </a:solidFill>
              </a:rPr>
              <a:t>has completed its </a:t>
            </a:r>
            <a:r>
              <a:rPr lang="en-US" altLang="en-US" sz="2000" dirty="0" smtClean="0">
                <a:solidFill>
                  <a:srgbClr val="000066"/>
                </a:solidFill>
              </a:rPr>
              <a:t>task</a:t>
            </a:r>
          </a:p>
          <a:p>
            <a:pPr marL="722313" indent="-369888" algn="just">
              <a:buClr>
                <a:srgbClr val="800000"/>
              </a:buClr>
              <a:buFont typeface="+mj-lt"/>
              <a:buAutoNum type="arabicPeriod" startAt="4"/>
            </a:pPr>
            <a:endParaRPr lang="en-US" altLang="en-US" sz="2000" b="1" dirty="0" smtClean="0">
              <a:solidFill>
                <a:srgbClr val="0000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+mj-lt"/>
              <a:buAutoNum type="arabicPeriod" startAt="4"/>
            </a:pPr>
            <a:r>
              <a:rPr lang="en-US" altLang="en-US" sz="2000" b="1" dirty="0" smtClean="0">
                <a:solidFill>
                  <a:srgbClr val="000066"/>
                </a:solidFill>
              </a:rPr>
              <a:t>Circular </a:t>
            </a:r>
            <a:r>
              <a:rPr lang="en-US" altLang="en-US" sz="2000" b="1" dirty="0">
                <a:solidFill>
                  <a:srgbClr val="000066"/>
                </a:solidFill>
              </a:rPr>
              <a:t>wait:</a:t>
            </a:r>
            <a:r>
              <a:rPr lang="en-US" altLang="en-US" sz="2000" dirty="0">
                <a:solidFill>
                  <a:srgbClr val="000066"/>
                </a:solidFill>
              </a:rPr>
              <a:t>  </a:t>
            </a:r>
            <a:endParaRPr lang="en-US" altLang="en-US" sz="2000" dirty="0" smtClean="0">
              <a:solidFill>
                <a:srgbClr val="000066"/>
              </a:solidFill>
            </a:endParaRPr>
          </a:p>
          <a:p>
            <a:pPr marL="1074738" indent="-35242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There </a:t>
            </a:r>
            <a:r>
              <a:rPr lang="en-US" altLang="en-US" sz="2000" dirty="0">
                <a:solidFill>
                  <a:srgbClr val="000066"/>
                </a:solidFill>
              </a:rPr>
              <a:t>exists </a:t>
            </a:r>
            <a:r>
              <a:rPr lang="en-US" altLang="en-US" sz="2000" b="1" dirty="0">
                <a:solidFill>
                  <a:srgbClr val="006666"/>
                </a:solidFill>
              </a:rPr>
              <a:t>a set 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{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0</a:t>
            </a:r>
            <a:r>
              <a:rPr lang="en-US" altLang="en-US" sz="2000" b="1" dirty="0">
                <a:solidFill>
                  <a:srgbClr val="000066"/>
                </a:solidFill>
              </a:rPr>
              <a:t>,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1</a:t>
            </a:r>
            <a:r>
              <a:rPr lang="en-US" altLang="en-US" sz="2000" b="1" dirty="0">
                <a:solidFill>
                  <a:srgbClr val="000066"/>
                </a:solidFill>
              </a:rPr>
              <a:t>, …,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n</a:t>
            </a:r>
            <a:r>
              <a:rPr lang="en-US" altLang="en-US" sz="2000" b="1" dirty="0">
                <a:solidFill>
                  <a:srgbClr val="000066"/>
                </a:solidFill>
              </a:rPr>
              <a:t>}</a:t>
            </a:r>
            <a:r>
              <a:rPr lang="en-US" altLang="en-US" sz="2000" dirty="0">
                <a:solidFill>
                  <a:srgbClr val="000066"/>
                </a:solidFill>
              </a:rPr>
              <a:t> </a:t>
            </a:r>
            <a:r>
              <a:rPr lang="en-US" altLang="en-US" sz="2000" b="1" dirty="0">
                <a:solidFill>
                  <a:srgbClr val="006666"/>
                </a:solidFill>
              </a:rPr>
              <a:t>of waiting </a:t>
            </a:r>
            <a:r>
              <a:rPr lang="en-US" altLang="en-US" sz="2000" b="1" dirty="0" smtClean="0">
                <a:solidFill>
                  <a:srgbClr val="006666"/>
                </a:solidFill>
              </a:rPr>
              <a:t>threads </a:t>
            </a:r>
            <a:r>
              <a:rPr lang="en-US" altLang="en-US" sz="2000" dirty="0">
                <a:solidFill>
                  <a:srgbClr val="000066"/>
                </a:solidFill>
              </a:rPr>
              <a:t>such that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0</a:t>
            </a:r>
            <a:r>
              <a:rPr lang="en-US" altLang="en-US" sz="2000" baseline="-25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is waiting for a resource that is held by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1</a:t>
            </a:r>
            <a:r>
              <a:rPr lang="en-US" altLang="en-US" sz="2000" dirty="0">
                <a:solidFill>
                  <a:srgbClr val="000066"/>
                </a:solidFill>
              </a:rPr>
              <a:t>,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1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is waiting for a resource that is held by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2</a:t>
            </a:r>
            <a:r>
              <a:rPr lang="en-US" altLang="en-US" sz="2000" b="1" dirty="0">
                <a:solidFill>
                  <a:srgbClr val="000066"/>
                </a:solidFill>
              </a:rPr>
              <a:t>, …,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i="1" baseline="-25000" dirty="0" smtClean="0">
                <a:solidFill>
                  <a:srgbClr val="000066"/>
                </a:solidFill>
              </a:rPr>
              <a:t>n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–1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is waiting for a resource that is held by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n</a:t>
            </a:r>
            <a:r>
              <a:rPr lang="en-US" altLang="en-US" sz="2000" dirty="0">
                <a:solidFill>
                  <a:srgbClr val="000066"/>
                </a:solidFill>
              </a:rPr>
              <a:t>, and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n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is waiting for a resource that is held by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0</a:t>
            </a:r>
            <a:r>
              <a:rPr lang="en-US" altLang="en-US" sz="2000" dirty="0" smtClean="0">
                <a:solidFill>
                  <a:srgbClr val="000066"/>
                </a:solidFill>
              </a:rPr>
              <a:t>.</a:t>
            </a:r>
            <a:endParaRPr lang="en-US" altLang="en-US" sz="20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(SYSTEM) RESOURCE-ALLOCATION GRAPH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9071" y="1458699"/>
            <a:ext cx="811137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  <a:cs typeface="MS PGothic" pitchFamily="34" charset="-128"/>
              </a:rPr>
              <a:t>Consists of a set </a:t>
            </a:r>
            <a:r>
              <a:rPr lang="en-US" altLang="en-US" sz="2400" dirty="0">
                <a:solidFill>
                  <a:srgbClr val="000066"/>
                </a:solidFill>
                <a:cs typeface="MS PGothic" pitchFamily="34" charset="-128"/>
              </a:rPr>
              <a:t>of </a:t>
            </a:r>
            <a:r>
              <a:rPr lang="en-US" altLang="en-US" sz="2400" b="1" dirty="0">
                <a:solidFill>
                  <a:srgbClr val="000066"/>
                </a:solidFill>
                <a:cs typeface="MS PGothic" pitchFamily="34" charset="-128"/>
              </a:rPr>
              <a:t>vertices</a:t>
            </a:r>
            <a:r>
              <a:rPr lang="en-US" altLang="en-US" sz="2400" dirty="0">
                <a:solidFill>
                  <a:srgbClr val="000066"/>
                </a:solidFill>
                <a:cs typeface="MS PGothic" pitchFamily="34" charset="-128"/>
              </a:rPr>
              <a:t> </a:t>
            </a:r>
            <a:r>
              <a:rPr lang="en-US" altLang="en-US" sz="2400" b="1" i="1" dirty="0">
                <a:solidFill>
                  <a:srgbClr val="000066"/>
                </a:solidFill>
                <a:cs typeface="MS PGothic" pitchFamily="34" charset="-128"/>
              </a:rPr>
              <a:t>V</a:t>
            </a:r>
            <a:r>
              <a:rPr lang="en-US" altLang="en-US" sz="2400" dirty="0">
                <a:solidFill>
                  <a:srgbClr val="000066"/>
                </a:solidFill>
                <a:cs typeface="MS PGothic" pitchFamily="34" charset="-128"/>
              </a:rPr>
              <a:t> and a set of </a:t>
            </a:r>
            <a:r>
              <a:rPr lang="en-US" altLang="en-US" sz="2400" b="1" dirty="0">
                <a:solidFill>
                  <a:srgbClr val="000066"/>
                </a:solidFill>
                <a:cs typeface="MS PGothic" pitchFamily="34" charset="-128"/>
              </a:rPr>
              <a:t>edges</a:t>
            </a:r>
            <a:r>
              <a:rPr lang="en-US" altLang="en-US" sz="2400" dirty="0">
                <a:solidFill>
                  <a:srgbClr val="000066"/>
                </a:solidFill>
                <a:cs typeface="MS PGothic" pitchFamily="34" charset="-128"/>
              </a:rPr>
              <a:t> </a:t>
            </a:r>
            <a:r>
              <a:rPr lang="en-US" altLang="en-US" sz="2400" b="1" i="1" dirty="0" smtClean="0">
                <a:solidFill>
                  <a:srgbClr val="000066"/>
                </a:solidFill>
                <a:cs typeface="MS PGothic" pitchFamily="34" charset="-128"/>
              </a:rPr>
              <a:t>E</a:t>
            </a:r>
            <a:endParaRPr lang="en-US" altLang="en-US" sz="2400" dirty="0">
              <a:solidFill>
                <a:srgbClr val="000066"/>
              </a:solidFill>
              <a:cs typeface="MS PGothic" pitchFamily="34" charset="-128"/>
            </a:endParaRPr>
          </a:p>
          <a:p>
            <a:pPr algn="just"/>
            <a:endParaRPr lang="en-US" altLang="en-US" sz="2400" dirty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V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is partitioned into </a:t>
            </a:r>
            <a:r>
              <a:rPr lang="en-US" altLang="en-US" sz="2400" b="1" dirty="0">
                <a:solidFill>
                  <a:srgbClr val="000066"/>
                </a:solidFill>
              </a:rPr>
              <a:t>two 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types of nodes</a:t>
            </a:r>
            <a:r>
              <a:rPr lang="en-US" altLang="en-US" sz="2400" dirty="0" smtClean="0">
                <a:solidFill>
                  <a:srgbClr val="000066"/>
                </a:solidFill>
              </a:rPr>
              <a:t>: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 marL="1074738" lvl="1" indent="-35242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 </a:t>
            </a:r>
            <a:r>
              <a:rPr lang="en-US" altLang="en-US" sz="2400" b="1" dirty="0">
                <a:solidFill>
                  <a:srgbClr val="000066"/>
                </a:solidFill>
              </a:rPr>
              <a:t>= 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{</a:t>
            </a:r>
            <a:r>
              <a:rPr lang="en-US" altLang="en-US" sz="24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400" b="1" baseline="-25000" dirty="0" smtClean="0">
                <a:solidFill>
                  <a:srgbClr val="000066"/>
                </a:solidFill>
              </a:rPr>
              <a:t>1</a:t>
            </a:r>
            <a:r>
              <a:rPr lang="en-US" altLang="en-US" sz="2400" b="1" dirty="0">
                <a:solidFill>
                  <a:srgbClr val="000066"/>
                </a:solidFill>
              </a:rPr>
              <a:t>, </a:t>
            </a:r>
            <a:r>
              <a:rPr lang="en-US" altLang="en-US" sz="24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400" b="1" baseline="-25000" dirty="0" smtClean="0">
                <a:solidFill>
                  <a:srgbClr val="000066"/>
                </a:solidFill>
              </a:rPr>
              <a:t>2</a:t>
            </a:r>
            <a:r>
              <a:rPr lang="en-US" altLang="en-US" sz="2400" b="1" dirty="0">
                <a:solidFill>
                  <a:srgbClr val="000066"/>
                </a:solidFill>
              </a:rPr>
              <a:t>, …, </a:t>
            </a:r>
            <a:r>
              <a:rPr lang="en-US" altLang="en-US" sz="24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400" b="1" i="1" baseline="-25000" dirty="0" smtClean="0">
                <a:solidFill>
                  <a:srgbClr val="000066"/>
                </a:solidFill>
              </a:rPr>
              <a:t>n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}</a:t>
            </a:r>
          </a:p>
          <a:p>
            <a:pPr marL="1250950" lvl="1" indent="-176213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rgbClr val="000066"/>
                </a:solidFill>
              </a:rPr>
              <a:t>the </a:t>
            </a:r>
            <a:r>
              <a:rPr lang="en-US" altLang="en-US" sz="2400" dirty="0">
                <a:solidFill>
                  <a:srgbClr val="000066"/>
                </a:solidFill>
              </a:rPr>
              <a:t>set consisting of </a:t>
            </a:r>
            <a:r>
              <a:rPr lang="en-US" altLang="en-US" sz="2400" b="1" dirty="0">
                <a:solidFill>
                  <a:srgbClr val="000066"/>
                </a:solidFill>
              </a:rPr>
              <a:t>all the 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threads </a:t>
            </a:r>
            <a:r>
              <a:rPr lang="en-US" altLang="en-US" sz="2400" dirty="0">
                <a:solidFill>
                  <a:srgbClr val="000066"/>
                </a:solidFill>
              </a:rPr>
              <a:t>in the </a:t>
            </a:r>
            <a:r>
              <a:rPr lang="en-US" altLang="en-US" sz="2400" dirty="0" smtClean="0">
                <a:solidFill>
                  <a:srgbClr val="000066"/>
                </a:solidFill>
              </a:rPr>
              <a:t>system</a:t>
            </a:r>
          </a:p>
          <a:p>
            <a:pPr marL="1074738" lvl="1" indent="-352425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1074738" lvl="1" indent="-352425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b="1" i="1" dirty="0" smtClean="0">
                <a:solidFill>
                  <a:srgbClr val="000066"/>
                </a:solidFill>
              </a:rPr>
              <a:t>R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 </a:t>
            </a:r>
            <a:r>
              <a:rPr lang="en-US" altLang="en-US" sz="2400" b="1" dirty="0">
                <a:solidFill>
                  <a:srgbClr val="000066"/>
                </a:solidFill>
              </a:rPr>
              <a:t>= {</a:t>
            </a:r>
            <a:r>
              <a:rPr lang="en-US" altLang="en-US" sz="2400" b="1" i="1" dirty="0">
                <a:solidFill>
                  <a:srgbClr val="000066"/>
                </a:solidFill>
              </a:rPr>
              <a:t>R</a:t>
            </a:r>
            <a:r>
              <a:rPr lang="en-US" altLang="en-US" sz="2400" b="1" baseline="-25000" dirty="0">
                <a:solidFill>
                  <a:srgbClr val="000066"/>
                </a:solidFill>
              </a:rPr>
              <a:t>1</a:t>
            </a:r>
            <a:r>
              <a:rPr lang="en-US" altLang="en-US" sz="2400" b="1" dirty="0">
                <a:solidFill>
                  <a:srgbClr val="000066"/>
                </a:solidFill>
              </a:rPr>
              <a:t>, </a:t>
            </a:r>
            <a:r>
              <a:rPr lang="en-US" altLang="en-US" sz="2400" b="1" i="1" dirty="0">
                <a:solidFill>
                  <a:srgbClr val="000066"/>
                </a:solidFill>
              </a:rPr>
              <a:t>R</a:t>
            </a:r>
            <a:r>
              <a:rPr lang="en-US" altLang="en-US" sz="2400" b="1" baseline="-25000" dirty="0">
                <a:solidFill>
                  <a:srgbClr val="000066"/>
                </a:solidFill>
              </a:rPr>
              <a:t>2</a:t>
            </a:r>
            <a:r>
              <a:rPr lang="en-US" altLang="en-US" sz="2400" b="1" dirty="0">
                <a:solidFill>
                  <a:srgbClr val="000066"/>
                </a:solidFill>
              </a:rPr>
              <a:t>, …, </a:t>
            </a:r>
            <a:r>
              <a:rPr lang="en-US" altLang="en-US" sz="2400" b="1" i="1" dirty="0" smtClean="0">
                <a:solidFill>
                  <a:srgbClr val="000066"/>
                </a:solidFill>
              </a:rPr>
              <a:t>R</a:t>
            </a:r>
            <a:r>
              <a:rPr lang="en-US" altLang="en-US" sz="2400" b="1" i="1" baseline="-25000" dirty="0" smtClean="0">
                <a:solidFill>
                  <a:srgbClr val="000066"/>
                </a:solidFill>
              </a:rPr>
              <a:t>m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}</a:t>
            </a:r>
          </a:p>
          <a:p>
            <a:pPr marL="1250950" lvl="1" indent="-176213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rgbClr val="000066"/>
                </a:solidFill>
              </a:rPr>
              <a:t>the </a:t>
            </a:r>
            <a:r>
              <a:rPr lang="en-US" altLang="en-US" sz="2400" dirty="0">
                <a:solidFill>
                  <a:srgbClr val="000066"/>
                </a:solidFill>
              </a:rPr>
              <a:t>set consisting of </a:t>
            </a:r>
            <a:r>
              <a:rPr lang="en-US" altLang="en-US" sz="2400" b="1" dirty="0">
                <a:solidFill>
                  <a:srgbClr val="000066"/>
                </a:solidFill>
              </a:rPr>
              <a:t>all resource types </a:t>
            </a:r>
            <a:r>
              <a:rPr lang="en-US" altLang="en-US" sz="2400" dirty="0">
                <a:solidFill>
                  <a:srgbClr val="000066"/>
                </a:solidFill>
              </a:rPr>
              <a:t>in the </a:t>
            </a:r>
            <a:r>
              <a:rPr lang="en-US" altLang="en-US" sz="2400" dirty="0" smtClean="0">
                <a:solidFill>
                  <a:srgbClr val="000066"/>
                </a:solidFill>
              </a:rPr>
              <a:t>system</a:t>
            </a:r>
          </a:p>
          <a:p>
            <a:pPr marL="352425" lvl="1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61950" lvl="1" indent="-361950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800000"/>
                </a:solidFill>
              </a:rPr>
              <a:t>Request edge: </a:t>
            </a:r>
            <a:r>
              <a:rPr lang="en-US" altLang="en-US" sz="2400" dirty="0" smtClean="0">
                <a:solidFill>
                  <a:srgbClr val="000066"/>
                </a:solidFill>
              </a:rPr>
              <a:t>directed </a:t>
            </a:r>
            <a:r>
              <a:rPr lang="en-US" altLang="en-US" sz="2400" dirty="0">
                <a:solidFill>
                  <a:srgbClr val="000066"/>
                </a:solidFill>
              </a:rPr>
              <a:t>edge </a:t>
            </a:r>
            <a:r>
              <a:rPr lang="en-US" altLang="en-US" sz="2400" b="1" i="1" dirty="0" smtClean="0">
                <a:solidFill>
                  <a:srgbClr val="006666"/>
                </a:solidFill>
              </a:rPr>
              <a:t>T</a:t>
            </a:r>
            <a:r>
              <a:rPr lang="en-US" altLang="en-US" sz="2400" b="1" i="1" baseline="-25000" dirty="0" smtClean="0">
                <a:solidFill>
                  <a:srgbClr val="006666"/>
                </a:solidFill>
              </a:rPr>
              <a:t>i </a:t>
            </a:r>
            <a:r>
              <a:rPr lang="en-US" altLang="en-US" sz="2400" b="1" dirty="0">
                <a:solidFill>
                  <a:srgbClr val="006666"/>
                </a:solidFill>
                <a:sym typeface="Symbol" pitchFamily="18" charset="2"/>
              </a:rPr>
              <a:t> </a:t>
            </a:r>
            <a:r>
              <a:rPr lang="en-US" altLang="en-US" sz="2400" b="1" i="1" dirty="0" smtClean="0">
                <a:solidFill>
                  <a:srgbClr val="006666"/>
                </a:solidFill>
                <a:sym typeface="Symbol" pitchFamily="18" charset="2"/>
              </a:rPr>
              <a:t>R</a:t>
            </a:r>
            <a:r>
              <a:rPr lang="en-US" altLang="en-US" sz="2400" b="1" i="1" baseline="-25000" dirty="0" smtClean="0">
                <a:solidFill>
                  <a:srgbClr val="006666"/>
                </a:solidFill>
                <a:sym typeface="Symbol" pitchFamily="18" charset="2"/>
              </a:rPr>
              <a:t>j</a:t>
            </a:r>
            <a:endParaRPr lang="en-US" altLang="en-US" sz="2400" b="1" i="1" dirty="0">
              <a:solidFill>
                <a:srgbClr val="006666"/>
              </a:solidFill>
              <a:sym typeface="Symbol" pitchFamily="18" charset="2"/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b="1" dirty="0" smtClean="0">
              <a:solidFill>
                <a:srgbClr val="000066"/>
              </a:solidFill>
              <a:sym typeface="Symbol" pitchFamily="18" charset="2"/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800000"/>
                </a:solidFill>
                <a:sym typeface="Symbol" pitchFamily="18" charset="2"/>
              </a:rPr>
              <a:t>Assignment edge: </a:t>
            </a:r>
            <a:r>
              <a:rPr lang="en-US" altLang="en-US" sz="2400" dirty="0" smtClean="0">
                <a:solidFill>
                  <a:srgbClr val="000066"/>
                </a:solidFill>
              </a:rPr>
              <a:t>directed </a:t>
            </a:r>
            <a:r>
              <a:rPr lang="en-US" altLang="en-US" sz="2400" dirty="0">
                <a:solidFill>
                  <a:srgbClr val="000066"/>
                </a:solidFill>
              </a:rPr>
              <a:t>edge </a:t>
            </a:r>
            <a:r>
              <a:rPr lang="en-US" altLang="en-US" sz="2400" b="1" i="1" dirty="0">
                <a:solidFill>
                  <a:srgbClr val="006666"/>
                </a:solidFill>
              </a:rPr>
              <a:t>R</a:t>
            </a:r>
            <a:r>
              <a:rPr lang="en-US" altLang="en-US" sz="2400" b="1" i="1" baseline="-25000" dirty="0">
                <a:solidFill>
                  <a:srgbClr val="006666"/>
                </a:solidFill>
              </a:rPr>
              <a:t>j</a:t>
            </a:r>
            <a:r>
              <a:rPr lang="en-US" altLang="en-US" sz="2400" b="1" i="1" dirty="0">
                <a:solidFill>
                  <a:srgbClr val="006666"/>
                </a:solidFill>
              </a:rPr>
              <a:t> </a:t>
            </a:r>
            <a:r>
              <a:rPr lang="en-US" altLang="en-US" sz="2400" b="1" dirty="0">
                <a:solidFill>
                  <a:srgbClr val="006666"/>
                </a:solidFill>
                <a:sym typeface="Symbol" pitchFamily="18" charset="2"/>
              </a:rPr>
              <a:t> </a:t>
            </a:r>
            <a:r>
              <a:rPr lang="en-US" altLang="en-US" sz="2400" b="1" i="1" dirty="0" smtClean="0">
                <a:solidFill>
                  <a:srgbClr val="006666"/>
                </a:solidFill>
                <a:sym typeface="Symbol" pitchFamily="18" charset="2"/>
              </a:rPr>
              <a:t>T</a:t>
            </a:r>
            <a:r>
              <a:rPr lang="en-US" altLang="en-US" sz="2400" b="1" i="1" baseline="-25000" dirty="0" smtClean="0">
                <a:solidFill>
                  <a:srgbClr val="006666"/>
                </a:solidFill>
                <a:sym typeface="Symbol" pitchFamily="18" charset="2"/>
              </a:rPr>
              <a:t>i</a:t>
            </a:r>
            <a:endParaRPr lang="en-US" altLang="en-US" sz="2400" b="1" dirty="0">
              <a:solidFill>
                <a:srgbClr val="006666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63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RESOURCE-ALLOCATION GRAPH: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6842" y="1499361"/>
            <a:ext cx="7132425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One instance of R</a:t>
            </a:r>
            <a:r>
              <a:rPr lang="en-US" sz="2000" baseline="-25000" dirty="0">
                <a:solidFill>
                  <a:srgbClr val="000066"/>
                </a:solidFill>
              </a:rPr>
              <a:t>1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Two </a:t>
            </a:r>
            <a:r>
              <a:rPr lang="en-US" sz="2000" dirty="0">
                <a:solidFill>
                  <a:srgbClr val="000066"/>
                </a:solidFill>
              </a:rPr>
              <a:t>instances of R</a:t>
            </a:r>
            <a:r>
              <a:rPr lang="en-US" sz="2000" baseline="-25000" dirty="0">
                <a:solidFill>
                  <a:srgbClr val="000066"/>
                </a:solidFill>
              </a:rPr>
              <a:t>2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One </a:t>
            </a:r>
            <a:r>
              <a:rPr lang="en-US" sz="2000" dirty="0">
                <a:solidFill>
                  <a:srgbClr val="000066"/>
                </a:solidFill>
              </a:rPr>
              <a:t>instance of R</a:t>
            </a:r>
            <a:r>
              <a:rPr lang="en-US" sz="2000" baseline="-25000" dirty="0">
                <a:solidFill>
                  <a:srgbClr val="000066"/>
                </a:solidFill>
              </a:rPr>
              <a:t>3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Three instances </a:t>
            </a:r>
            <a:r>
              <a:rPr lang="en-US" sz="2000" dirty="0">
                <a:solidFill>
                  <a:srgbClr val="000066"/>
                </a:solidFill>
              </a:rPr>
              <a:t>of R</a:t>
            </a:r>
            <a:r>
              <a:rPr lang="en-US" sz="2000" baseline="-25000" dirty="0">
                <a:solidFill>
                  <a:srgbClr val="000066"/>
                </a:solidFill>
              </a:rPr>
              <a:t>4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T</a:t>
            </a:r>
            <a:r>
              <a:rPr lang="en-US" sz="2000" baseline="-25000" dirty="0" smtClean="0">
                <a:solidFill>
                  <a:srgbClr val="000066"/>
                </a:solidFill>
              </a:rPr>
              <a:t>1</a:t>
            </a:r>
            <a:r>
              <a:rPr lang="en-US" sz="2000" dirty="0" smtClean="0">
                <a:solidFill>
                  <a:srgbClr val="000066"/>
                </a:solidFill>
              </a:rPr>
              <a:t> </a:t>
            </a:r>
            <a:r>
              <a:rPr lang="en-US" sz="2000" dirty="0">
                <a:solidFill>
                  <a:srgbClr val="000066"/>
                </a:solidFill>
              </a:rPr>
              <a:t>holds one instance of R</a:t>
            </a:r>
            <a:r>
              <a:rPr lang="en-US" sz="2000" baseline="-25000" dirty="0">
                <a:solidFill>
                  <a:srgbClr val="000066"/>
                </a:solidFill>
              </a:rPr>
              <a:t>2</a:t>
            </a:r>
            <a:r>
              <a:rPr lang="en-US" sz="2000" dirty="0">
                <a:solidFill>
                  <a:srgbClr val="000066"/>
                </a:solidFill>
              </a:rPr>
              <a:t> and is waiting for an instance of R</a:t>
            </a:r>
            <a:r>
              <a:rPr lang="en-US" sz="2000" baseline="-25000" dirty="0">
                <a:solidFill>
                  <a:srgbClr val="000066"/>
                </a:solidFill>
              </a:rPr>
              <a:t>1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T</a:t>
            </a:r>
            <a:r>
              <a:rPr lang="en-US" sz="2000" baseline="-25000" dirty="0" smtClean="0">
                <a:solidFill>
                  <a:srgbClr val="000066"/>
                </a:solidFill>
              </a:rPr>
              <a:t>2</a:t>
            </a:r>
            <a:r>
              <a:rPr lang="en-US" sz="2000" dirty="0" smtClean="0">
                <a:solidFill>
                  <a:srgbClr val="000066"/>
                </a:solidFill>
              </a:rPr>
              <a:t> </a:t>
            </a:r>
            <a:r>
              <a:rPr lang="en-US" sz="2000" dirty="0">
                <a:solidFill>
                  <a:srgbClr val="000066"/>
                </a:solidFill>
              </a:rPr>
              <a:t>holds one instance of R</a:t>
            </a:r>
            <a:r>
              <a:rPr lang="en-US" sz="2000" baseline="-25000" dirty="0">
                <a:solidFill>
                  <a:srgbClr val="000066"/>
                </a:solidFill>
              </a:rPr>
              <a:t>1</a:t>
            </a:r>
            <a:r>
              <a:rPr lang="en-US" sz="2000" dirty="0">
                <a:solidFill>
                  <a:srgbClr val="000066"/>
                </a:solidFill>
              </a:rPr>
              <a:t>, one instance of R</a:t>
            </a:r>
            <a:r>
              <a:rPr lang="en-US" sz="2000" baseline="-25000" dirty="0">
                <a:solidFill>
                  <a:srgbClr val="000066"/>
                </a:solidFill>
              </a:rPr>
              <a:t>2</a:t>
            </a:r>
            <a:r>
              <a:rPr lang="en-US" sz="2000" dirty="0">
                <a:solidFill>
                  <a:srgbClr val="000066"/>
                </a:solidFill>
              </a:rPr>
              <a:t>, and is waiting for an instance of R</a:t>
            </a:r>
            <a:r>
              <a:rPr lang="en-US" sz="2000" baseline="-25000" dirty="0">
                <a:solidFill>
                  <a:srgbClr val="000066"/>
                </a:solidFill>
              </a:rPr>
              <a:t>3</a:t>
            </a: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T</a:t>
            </a:r>
            <a:r>
              <a:rPr lang="en-US" sz="2000" baseline="-25000" dirty="0" smtClean="0">
                <a:solidFill>
                  <a:srgbClr val="000066"/>
                </a:solidFill>
              </a:rPr>
              <a:t>3</a:t>
            </a:r>
            <a:r>
              <a:rPr lang="en-US" sz="2000" dirty="0" smtClean="0">
                <a:solidFill>
                  <a:srgbClr val="000066"/>
                </a:solidFill>
              </a:rPr>
              <a:t> holds </a:t>
            </a:r>
            <a:r>
              <a:rPr lang="en-US" sz="2000" dirty="0">
                <a:solidFill>
                  <a:srgbClr val="000066"/>
                </a:solidFill>
              </a:rPr>
              <a:t>one instance of R</a:t>
            </a:r>
            <a:r>
              <a:rPr lang="en-US" sz="2000" baseline="-25000" dirty="0">
                <a:solidFill>
                  <a:srgbClr val="000066"/>
                </a:solidFill>
              </a:rPr>
              <a:t>3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4191" y="1196006"/>
            <a:ext cx="360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5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RESOURCE-ALLOCATION GRAPH WITH A DEADLOCK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34756" y="1184452"/>
            <a:ext cx="396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6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GRAPH WITH A CYCLE BUT NO DEADLOCK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34756" y="1202066"/>
            <a:ext cx="396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5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BASIC FACTS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7260" y="1802141"/>
            <a:ext cx="9094992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If </a:t>
            </a:r>
            <a:r>
              <a:rPr lang="en-US" altLang="en-US" sz="2400" b="1" dirty="0">
                <a:solidFill>
                  <a:srgbClr val="000066"/>
                </a:solidFill>
              </a:rPr>
              <a:t>graph</a:t>
            </a:r>
            <a:r>
              <a:rPr lang="en-US" altLang="en-US" sz="2400" dirty="0">
                <a:solidFill>
                  <a:srgbClr val="000066"/>
                </a:solidFill>
              </a:rPr>
              <a:t> contains </a:t>
            </a:r>
            <a:r>
              <a:rPr lang="en-US" altLang="en-US" sz="2400" b="1" dirty="0">
                <a:solidFill>
                  <a:srgbClr val="000066"/>
                </a:solidFill>
              </a:rPr>
              <a:t>no cycles</a:t>
            </a:r>
            <a:r>
              <a:rPr lang="en-US" altLang="en-US" sz="2400" dirty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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no deadlock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  <a:sym typeface="Symbol" pitchFamily="18" charset="2"/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If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graph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 contains a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cycle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 </a:t>
            </a:r>
          </a:p>
          <a:p>
            <a:pPr marL="1074738" lvl="1" indent="-352425" algn="just">
              <a:lnSpc>
                <a:spcPct val="15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if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only one instance per resource type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, then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deadlock</a:t>
            </a:r>
          </a:p>
          <a:p>
            <a:pPr marL="1074738" lvl="1" indent="-352425" algn="just">
              <a:lnSpc>
                <a:spcPct val="15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if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several instances per resource type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, possibility of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deadlock</a:t>
            </a:r>
          </a:p>
        </p:txBody>
      </p:sp>
    </p:spTree>
    <p:extLst>
      <p:ext uri="{BB962C8B-B14F-4D97-AF65-F5344CB8AC3E}">
        <p14:creationId xmlns:p14="http://schemas.microsoft.com/office/powerpoint/2010/main" val="3847811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METHODS FOR HANDLING DEADLOCKS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82335" y="1733689"/>
            <a:ext cx="9464841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Ensure that the system will </a:t>
            </a:r>
            <a:r>
              <a:rPr lang="en-US" altLang="en-US" sz="2400" b="1" i="1" dirty="0">
                <a:solidFill>
                  <a:srgbClr val="800000"/>
                </a:solidFill>
              </a:rPr>
              <a:t>never</a:t>
            </a:r>
            <a:r>
              <a:rPr lang="en-US" altLang="en-US" sz="2400" dirty="0">
                <a:solidFill>
                  <a:srgbClr val="000066"/>
                </a:solidFill>
              </a:rPr>
              <a:t> enter a deadlock state:</a:t>
            </a:r>
          </a:p>
          <a:p>
            <a:pPr marL="1074738" lvl="1" indent="-352425" algn="just">
              <a:lnSpc>
                <a:spcPct val="15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Deadlock </a:t>
            </a:r>
            <a:r>
              <a:rPr lang="en-US" altLang="en-US" sz="2400" dirty="0">
                <a:solidFill>
                  <a:srgbClr val="000066"/>
                </a:solidFill>
              </a:rPr>
              <a:t>prevention</a:t>
            </a:r>
          </a:p>
          <a:p>
            <a:pPr marL="1074738" lvl="1" indent="-352425" algn="just">
              <a:lnSpc>
                <a:spcPct val="15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Deadlock </a:t>
            </a:r>
            <a:r>
              <a:rPr lang="en-US" altLang="en-US" sz="2400" dirty="0">
                <a:solidFill>
                  <a:srgbClr val="000066"/>
                </a:solidFill>
              </a:rPr>
              <a:t>avoidance</a:t>
            </a:r>
          </a:p>
          <a:p>
            <a:pPr algn="just"/>
            <a:endParaRPr lang="en-US" altLang="en-US" sz="2400" dirty="0" smtClean="0">
              <a:solidFill>
                <a:srgbClr val="000066"/>
              </a:solidFill>
            </a:endParaRPr>
          </a:p>
          <a:p>
            <a:pPr algn="just"/>
            <a:endParaRPr lang="en-US" altLang="en-US" sz="2400" dirty="0" smtClean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Allow </a:t>
            </a:r>
            <a:r>
              <a:rPr lang="en-US" altLang="en-US" sz="2400" dirty="0">
                <a:solidFill>
                  <a:srgbClr val="000066"/>
                </a:solidFill>
              </a:rPr>
              <a:t>the system to enter a deadlock </a:t>
            </a:r>
            <a:r>
              <a:rPr lang="en-US" altLang="en-US" sz="2400" dirty="0" smtClean="0">
                <a:solidFill>
                  <a:srgbClr val="000066"/>
                </a:solidFill>
              </a:rPr>
              <a:t>state, detect it </a:t>
            </a:r>
            <a:r>
              <a:rPr lang="en-US" altLang="en-US" sz="2400" dirty="0">
                <a:solidFill>
                  <a:srgbClr val="000066"/>
                </a:solidFill>
              </a:rPr>
              <a:t>and then recover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Ignore </a:t>
            </a:r>
            <a:r>
              <a:rPr lang="en-US" altLang="en-US" sz="2400" dirty="0">
                <a:solidFill>
                  <a:srgbClr val="000066"/>
                </a:solidFill>
              </a:rPr>
              <a:t>the problem and pretend that deadlocks never occur in the </a:t>
            </a:r>
            <a:r>
              <a:rPr lang="en-US" altLang="en-US" sz="2400" dirty="0" smtClean="0">
                <a:solidFill>
                  <a:srgbClr val="000066"/>
                </a:solidFill>
              </a:rPr>
              <a:t>system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6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91464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CHAPTER 8: DEADLOCKS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68007" y="1422903"/>
            <a:ext cx="5693498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>
              <a:lnSpc>
                <a:spcPct val="150000"/>
              </a:lnSpc>
              <a:buClr>
                <a:srgbClr val="800000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System Model</a:t>
            </a:r>
          </a:p>
          <a:p>
            <a:pPr marL="361950" indent="-361950">
              <a:lnSpc>
                <a:spcPct val="150000"/>
              </a:lnSpc>
              <a:buClr>
                <a:srgbClr val="800000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Deadlock in Multithreaded Applications</a:t>
            </a:r>
          </a:p>
          <a:p>
            <a:pPr marL="361950" indent="-361950">
              <a:lnSpc>
                <a:spcPct val="150000"/>
              </a:lnSpc>
              <a:buClr>
                <a:srgbClr val="800000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Deadlock Characterization</a:t>
            </a:r>
          </a:p>
          <a:p>
            <a:pPr marL="361950" indent="-361950">
              <a:lnSpc>
                <a:spcPct val="150000"/>
              </a:lnSpc>
              <a:buClr>
                <a:srgbClr val="800000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Methods for Handling Deadlocks</a:t>
            </a:r>
          </a:p>
          <a:p>
            <a:pPr marL="361950" indent="-361950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Deadlock Prevention</a:t>
            </a:r>
          </a:p>
          <a:p>
            <a:pPr marL="361950" indent="-361950">
              <a:lnSpc>
                <a:spcPct val="150000"/>
              </a:lnSpc>
              <a:buClr>
                <a:srgbClr val="800000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Deadlock Avoidance</a:t>
            </a:r>
          </a:p>
          <a:p>
            <a:pPr marL="361950" indent="-361950">
              <a:lnSpc>
                <a:spcPct val="150000"/>
              </a:lnSpc>
              <a:buClr>
                <a:srgbClr val="800000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Deadlock Detection </a:t>
            </a:r>
          </a:p>
          <a:p>
            <a:pPr marL="361950" indent="-361950">
              <a:lnSpc>
                <a:spcPct val="150000"/>
              </a:lnSpc>
              <a:buClr>
                <a:srgbClr val="800000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Recovery from Deadlock </a:t>
            </a:r>
          </a:p>
        </p:txBody>
      </p:sp>
    </p:spTree>
    <p:extLst>
      <p:ext uri="{BB962C8B-B14F-4D97-AF65-F5344CB8AC3E}">
        <p14:creationId xmlns:p14="http://schemas.microsoft.com/office/powerpoint/2010/main" val="129850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DEADLOCK PREVENTION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8864" y="1976659"/>
            <a:ext cx="5494421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</a:rPr>
              <a:t>Mutual 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Exclusion: </a:t>
            </a:r>
            <a:r>
              <a:rPr lang="en-US" altLang="en-US" sz="2000" dirty="0" smtClean="0">
                <a:solidFill>
                  <a:srgbClr val="000066"/>
                </a:solidFill>
              </a:rPr>
              <a:t>not </a:t>
            </a:r>
            <a:r>
              <a:rPr lang="en-US" altLang="en-US" sz="2000" dirty="0">
                <a:solidFill>
                  <a:srgbClr val="000066"/>
                </a:solidFill>
              </a:rPr>
              <a:t>required for sharable resources (e.g., read-only files); must hold for non-sharable resources</a:t>
            </a:r>
          </a:p>
          <a:p>
            <a:pPr marL="342900" indent="-3429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</a:rPr>
              <a:t>Hold </a:t>
            </a:r>
            <a:r>
              <a:rPr lang="en-US" altLang="en-US" sz="2000" b="1" dirty="0">
                <a:solidFill>
                  <a:srgbClr val="000066"/>
                </a:solidFill>
              </a:rPr>
              <a:t>and 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Wait: </a:t>
            </a:r>
            <a:r>
              <a:rPr lang="en-US" altLang="en-US" sz="2000" dirty="0" smtClean="0">
                <a:solidFill>
                  <a:srgbClr val="000066"/>
                </a:solidFill>
              </a:rPr>
              <a:t>must </a:t>
            </a:r>
            <a:r>
              <a:rPr lang="en-US" altLang="en-US" sz="2000" dirty="0">
                <a:solidFill>
                  <a:srgbClr val="000066"/>
                </a:solidFill>
              </a:rPr>
              <a:t>guarantee that whenever a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dirty="0">
                <a:solidFill>
                  <a:srgbClr val="000066"/>
                </a:solidFill>
              </a:rPr>
              <a:t>requests a resource, it does not hold any other resources</a:t>
            </a:r>
          </a:p>
          <a:p>
            <a:pPr marL="722313" lvl="1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Requires thread </a:t>
            </a:r>
            <a:r>
              <a:rPr lang="en-US" altLang="en-US" sz="2000" dirty="0">
                <a:solidFill>
                  <a:srgbClr val="000066"/>
                </a:solidFill>
              </a:rPr>
              <a:t>to request and be allocated all its resources before it begins execution, </a:t>
            </a:r>
            <a:r>
              <a:rPr lang="en-US" altLang="en-US" sz="2000" b="1" dirty="0">
                <a:solidFill>
                  <a:srgbClr val="006666"/>
                </a:solidFill>
              </a:rPr>
              <a:t>or</a:t>
            </a:r>
            <a:r>
              <a:rPr lang="en-US" altLang="en-US" sz="2000" dirty="0">
                <a:solidFill>
                  <a:srgbClr val="000066"/>
                </a:solidFill>
              </a:rPr>
              <a:t> </a:t>
            </a:r>
            <a:r>
              <a:rPr lang="en-US" altLang="en-US" sz="2000" dirty="0" smtClean="0">
                <a:solidFill>
                  <a:srgbClr val="000066"/>
                </a:solidFill>
              </a:rPr>
              <a:t>allows thread </a:t>
            </a:r>
            <a:r>
              <a:rPr lang="en-US" altLang="en-US" sz="2000" dirty="0">
                <a:solidFill>
                  <a:srgbClr val="000066"/>
                </a:solidFill>
              </a:rPr>
              <a:t>to request resources only when the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dirty="0">
                <a:solidFill>
                  <a:srgbClr val="000066"/>
                </a:solidFill>
              </a:rPr>
              <a:t>has none allocated to it</a:t>
            </a:r>
            <a:r>
              <a:rPr lang="en-US" altLang="en-US" sz="2000" dirty="0" smtClean="0">
                <a:solidFill>
                  <a:srgbClr val="000066"/>
                </a:solidFill>
              </a:rPr>
              <a:t>.</a:t>
            </a:r>
          </a:p>
          <a:p>
            <a:pPr marL="722313" lvl="1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Low </a:t>
            </a:r>
            <a:r>
              <a:rPr lang="en-US" altLang="en-US" sz="2000" dirty="0">
                <a:solidFill>
                  <a:srgbClr val="000066"/>
                </a:solidFill>
              </a:rPr>
              <a:t>resource utilization; starvation possible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13547" y="1300569"/>
            <a:ext cx="8574505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6666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dirty="0">
                <a:solidFill>
                  <a:srgbClr val="006666"/>
                </a:solidFill>
                <a:cs typeface="MS PGothic" pitchFamily="34" charset="-128"/>
              </a:rPr>
              <a:t>Invalidate one of the four necessary conditions for </a:t>
            </a:r>
            <a:r>
              <a:rPr lang="en-US" altLang="en-US" sz="2400" b="1" dirty="0" smtClean="0">
                <a:solidFill>
                  <a:srgbClr val="006666"/>
                </a:solidFill>
                <a:cs typeface="MS PGothic" pitchFamily="34" charset="-128"/>
              </a:rPr>
              <a:t>deadlock</a:t>
            </a:r>
            <a:endParaRPr lang="en-US" altLang="en-US" sz="2400" b="1" dirty="0">
              <a:solidFill>
                <a:srgbClr val="006666"/>
              </a:solidFill>
              <a:cs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19538" y="1976659"/>
            <a:ext cx="6529136" cy="4093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>
                <a:solidFill>
                  <a:srgbClr val="000066"/>
                </a:solidFill>
              </a:rPr>
              <a:t>No 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Preemption</a:t>
            </a:r>
            <a:r>
              <a:rPr lang="en-US" altLang="en-US" sz="2000" dirty="0" smtClean="0">
                <a:solidFill>
                  <a:srgbClr val="000066"/>
                </a:solidFill>
              </a:rPr>
              <a:t>:</a:t>
            </a:r>
            <a:endParaRPr lang="en-US" altLang="en-US" sz="2000" dirty="0">
              <a:solidFill>
                <a:srgbClr val="000066"/>
              </a:solidFill>
            </a:endParaRPr>
          </a:p>
          <a:p>
            <a:pPr marL="722313" lvl="1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</a:rPr>
              <a:t>If a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dirty="0">
                <a:solidFill>
                  <a:srgbClr val="000066"/>
                </a:solidFill>
              </a:rPr>
              <a:t>that is holding some resources requests another resource that cannot be immediately allocated to it, then all resources currently being held are </a:t>
            </a:r>
            <a:r>
              <a:rPr lang="en-US" altLang="en-US" sz="2000" dirty="0" smtClean="0">
                <a:solidFill>
                  <a:srgbClr val="000066"/>
                </a:solidFill>
              </a:rPr>
              <a:t>released</a:t>
            </a:r>
          </a:p>
          <a:p>
            <a:pPr marL="722313" lvl="1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Preempted </a:t>
            </a:r>
            <a:r>
              <a:rPr lang="en-US" altLang="en-US" sz="2000" dirty="0">
                <a:solidFill>
                  <a:srgbClr val="000066"/>
                </a:solidFill>
              </a:rPr>
              <a:t>resources are added to the list of resources for which the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dirty="0">
                <a:solidFill>
                  <a:srgbClr val="000066"/>
                </a:solidFill>
              </a:rPr>
              <a:t>is </a:t>
            </a:r>
            <a:r>
              <a:rPr lang="en-US" altLang="en-US" sz="2000" dirty="0" smtClean="0">
                <a:solidFill>
                  <a:srgbClr val="000066"/>
                </a:solidFill>
              </a:rPr>
              <a:t>waiting</a:t>
            </a:r>
          </a:p>
          <a:p>
            <a:pPr marL="722313" lvl="1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dirty="0">
                <a:solidFill>
                  <a:srgbClr val="000066"/>
                </a:solidFill>
              </a:rPr>
              <a:t>will be restarted only when it can regain its old resources, as well as the new ones that it is requesting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000" b="1" dirty="0" smtClean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</a:rPr>
              <a:t>Circular Wait: </a:t>
            </a:r>
            <a:r>
              <a:rPr lang="en-US" altLang="en-US" sz="2000" dirty="0" smtClean="0">
                <a:solidFill>
                  <a:srgbClr val="000066"/>
                </a:solidFill>
              </a:rPr>
              <a:t>impose </a:t>
            </a:r>
            <a:r>
              <a:rPr lang="en-US" altLang="en-US" sz="2000" dirty="0">
                <a:solidFill>
                  <a:srgbClr val="000066"/>
                </a:solidFill>
              </a:rPr>
              <a:t>a total ordering of all resource types, and require that each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dirty="0">
                <a:solidFill>
                  <a:srgbClr val="000066"/>
                </a:solidFill>
              </a:rPr>
              <a:t>requests resources in an increasing order of enumeration</a:t>
            </a:r>
          </a:p>
        </p:txBody>
      </p:sp>
    </p:spTree>
    <p:extLst>
      <p:ext uri="{BB962C8B-B14F-4D97-AF65-F5344CB8AC3E}">
        <p14:creationId xmlns:p14="http://schemas.microsoft.com/office/powerpoint/2010/main" val="12546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CIRCULAR WAIT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8434" y="1315087"/>
            <a:ext cx="7163442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Invalidating the circular wait condition is most </a:t>
            </a:r>
            <a:r>
              <a:rPr lang="en-US" sz="2000" dirty="0" smtClean="0">
                <a:solidFill>
                  <a:srgbClr val="000066"/>
                </a:solidFill>
              </a:rPr>
              <a:t>common</a:t>
            </a:r>
            <a:endParaRPr lang="en-US" sz="2000" dirty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Simply assign each resource (i.e. mutex locks) a unique </a:t>
            </a:r>
            <a:r>
              <a:rPr lang="en-US" sz="2000" dirty="0" smtClean="0">
                <a:solidFill>
                  <a:srgbClr val="000066"/>
                </a:solidFill>
              </a:rPr>
              <a:t>number</a:t>
            </a:r>
            <a:endParaRPr lang="en-US" sz="2000" dirty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Resources must be acquired in </a:t>
            </a:r>
            <a:r>
              <a:rPr lang="en-US" sz="2000" dirty="0" smtClean="0">
                <a:solidFill>
                  <a:srgbClr val="000066"/>
                </a:solidFill>
              </a:rPr>
              <a:t>order</a:t>
            </a:r>
            <a:endParaRPr lang="en-US" sz="2000" dirty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66"/>
                </a:solidFill>
              </a:rPr>
              <a:t>If:</a:t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 smtClean="0">
                <a:solidFill>
                  <a:srgbClr val="000066"/>
                </a:solidFill>
              </a:rPr>
              <a:t>	</a:t>
            </a:r>
            <a:r>
              <a:rPr lang="en-US" sz="2000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first_mutex = 1</a:t>
            </a:r>
            <a:br>
              <a:rPr lang="en-US" sz="2000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	second_mutex = 5</a:t>
            </a:r>
            <a:br>
              <a:rPr lang="en-US" sz="2000" b="1" dirty="0" smtClean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solidFill>
                  <a:srgbClr val="000066"/>
                </a:solidFill>
              </a:rPr>
              <a:t/>
            </a:r>
            <a:br>
              <a:rPr lang="en-US" sz="2000" dirty="0">
                <a:solidFill>
                  <a:srgbClr val="000066"/>
                </a:solidFill>
              </a:rPr>
            </a:br>
            <a:r>
              <a:rPr lang="en-US" sz="2000" dirty="0" smtClean="0">
                <a:solidFill>
                  <a:srgbClr val="000066"/>
                </a:solidFill>
              </a:rPr>
              <a:t>	Code </a:t>
            </a:r>
            <a:r>
              <a:rPr lang="en-US" sz="2000" dirty="0">
                <a:solidFill>
                  <a:srgbClr val="000066"/>
                </a:solidFill>
              </a:rPr>
              <a:t>for </a:t>
            </a:r>
            <a:r>
              <a:rPr lang="en-US" sz="2000" b="1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thread_two</a:t>
            </a:r>
            <a:r>
              <a:rPr lang="en-US" sz="2000" dirty="0">
                <a:solidFill>
                  <a:srgbClr val="000066"/>
                </a:solidFill>
              </a:rPr>
              <a:t> could not be </a:t>
            </a:r>
            <a:r>
              <a:rPr lang="en-US" sz="2000" dirty="0" smtClean="0">
                <a:solidFill>
                  <a:srgbClr val="000066"/>
                </a:solidFill>
              </a:rPr>
              <a:t>written </a:t>
            </a:r>
            <a:r>
              <a:rPr lang="en-US" sz="2000" dirty="0">
                <a:solidFill>
                  <a:srgbClr val="000066"/>
                </a:solidFill>
              </a:rPr>
              <a:t>as follows:</a:t>
            </a:r>
          </a:p>
        </p:txBody>
      </p:sp>
      <p:pic>
        <p:nvPicPr>
          <p:cNvPr id="4" name="Content Placeholder 4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7692" y="1186751"/>
            <a:ext cx="432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5"/>
          <p:cNvCxnSpPr>
            <a:cxnSpLocks noChangeShapeType="1"/>
          </p:cNvCxnSpPr>
          <p:nvPr/>
        </p:nvCxnSpPr>
        <p:spPr bwMode="auto">
          <a:xfrm>
            <a:off x="7224784" y="3655469"/>
            <a:ext cx="1260000" cy="936000"/>
          </a:xfrm>
          <a:prstGeom prst="straightConnector1">
            <a:avLst/>
          </a:prstGeom>
          <a:noFill/>
          <a:ln w="28575">
            <a:solidFill>
              <a:srgbClr val="006666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080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DEADLOCK AVOIDANCE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2301" y="1601845"/>
            <a:ext cx="10504910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spcBef>
                <a:spcPct val="50000"/>
              </a:spcBef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  <a:cs typeface="MS PGothic" pitchFamily="34" charset="-128"/>
              </a:rPr>
              <a:t>Requires that the system has </a:t>
            </a:r>
            <a:r>
              <a:rPr lang="en-US" altLang="en-US" sz="2400" dirty="0" smtClean="0">
                <a:solidFill>
                  <a:srgbClr val="000066"/>
                </a:solidFill>
                <a:cs typeface="MS PGothic" pitchFamily="34" charset="-128"/>
              </a:rPr>
              <a:t>additional information about how resources are to be requested</a:t>
            </a: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Simplest </a:t>
            </a:r>
            <a:r>
              <a:rPr lang="en-US" altLang="en-US" sz="2400" dirty="0">
                <a:solidFill>
                  <a:srgbClr val="000066"/>
                </a:solidFill>
              </a:rPr>
              <a:t>and most useful model requires that each thread declares the </a:t>
            </a:r>
            <a:r>
              <a:rPr lang="en-US" altLang="en-US" sz="2400" b="1" i="1" dirty="0">
                <a:solidFill>
                  <a:srgbClr val="000066"/>
                </a:solidFill>
              </a:rPr>
              <a:t>maximum number</a:t>
            </a:r>
            <a:r>
              <a:rPr lang="en-US" altLang="en-US" sz="2400" b="1" dirty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of resources of each type that it may need</a:t>
            </a: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A </a:t>
            </a:r>
            <a:r>
              <a:rPr lang="en-US" altLang="en-US" sz="2400" b="1" dirty="0">
                <a:solidFill>
                  <a:srgbClr val="000066"/>
                </a:solidFill>
              </a:rPr>
              <a:t>deadlock-avoidance algorithm</a:t>
            </a:r>
            <a:r>
              <a:rPr lang="en-US" altLang="en-US" sz="2400" dirty="0">
                <a:solidFill>
                  <a:srgbClr val="000066"/>
                </a:solidFill>
              </a:rPr>
              <a:t> dynamically examines the resource-allocation state to ensure that there can never be a circular-wait condition</a:t>
            </a: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Resource-allocation </a:t>
            </a:r>
            <a:r>
              <a:rPr lang="en-US" altLang="en-US" sz="2400" b="1" i="1" dirty="0">
                <a:solidFill>
                  <a:srgbClr val="000066"/>
                </a:solidFill>
              </a:rPr>
              <a:t>state</a:t>
            </a:r>
            <a:r>
              <a:rPr lang="en-US" altLang="en-US" sz="2400" dirty="0">
                <a:solidFill>
                  <a:srgbClr val="000066"/>
                </a:solidFill>
              </a:rPr>
              <a:t> is defined by the number of available and allocated resources, and the maximum demands of the </a:t>
            </a:r>
            <a:r>
              <a:rPr lang="en-US" altLang="en-US" sz="2400" dirty="0" smtClean="0">
                <a:solidFill>
                  <a:srgbClr val="000066"/>
                </a:solidFill>
              </a:rPr>
              <a:t>threads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SAFE STATE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0725" y="1726720"/>
            <a:ext cx="11688061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</a:rPr>
              <a:t>When a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dirty="0">
                <a:solidFill>
                  <a:srgbClr val="000066"/>
                </a:solidFill>
              </a:rPr>
              <a:t>requests an available resource, system must decide if immediate allocation leaves the system in a safe </a:t>
            </a:r>
            <a:r>
              <a:rPr lang="en-US" altLang="en-US" sz="2000" dirty="0" smtClean="0">
                <a:solidFill>
                  <a:srgbClr val="000066"/>
                </a:solidFill>
              </a:rPr>
              <a:t>state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</a:rPr>
              <a:t>System </a:t>
            </a:r>
            <a:r>
              <a:rPr lang="en-US" altLang="en-US" sz="2000" dirty="0">
                <a:solidFill>
                  <a:srgbClr val="000066"/>
                </a:solidFill>
              </a:rPr>
              <a:t>is in </a:t>
            </a:r>
            <a:r>
              <a:rPr lang="en-US" altLang="en-US" sz="2000" b="1" dirty="0">
                <a:solidFill>
                  <a:srgbClr val="000066"/>
                </a:solidFill>
              </a:rPr>
              <a:t>safe state</a:t>
            </a:r>
            <a:r>
              <a:rPr lang="en-US" altLang="en-US" sz="2000" dirty="0">
                <a:solidFill>
                  <a:srgbClr val="000066"/>
                </a:solidFill>
              </a:rPr>
              <a:t> if there exists a </a:t>
            </a:r>
            <a:r>
              <a:rPr lang="en-US" altLang="en-US" sz="2000" dirty="0" smtClean="0">
                <a:solidFill>
                  <a:srgbClr val="000066"/>
                </a:solidFill>
              </a:rPr>
              <a:t>sequence </a:t>
            </a:r>
            <a:r>
              <a:rPr lang="en-PH" b="1" i="1" dirty="0"/>
              <a:t>&lt;T</a:t>
            </a:r>
            <a:r>
              <a:rPr lang="en-PH" b="1" baseline="-25000" dirty="0"/>
              <a:t>1</a:t>
            </a:r>
            <a:r>
              <a:rPr lang="en-PH" b="1" dirty="0"/>
              <a:t>, </a:t>
            </a:r>
            <a:r>
              <a:rPr lang="en-PH" b="1" i="1" dirty="0"/>
              <a:t>T</a:t>
            </a:r>
            <a:r>
              <a:rPr lang="en-PH" b="1" baseline="-25000" dirty="0"/>
              <a:t>2</a:t>
            </a:r>
            <a:r>
              <a:rPr lang="en-PH" b="1" dirty="0"/>
              <a:t>, ..., </a:t>
            </a:r>
            <a:r>
              <a:rPr lang="en-PH" b="1" i="1" dirty="0"/>
              <a:t>T</a:t>
            </a:r>
            <a:r>
              <a:rPr lang="en-PH" b="1" i="1" baseline="-25000" dirty="0"/>
              <a:t>n</a:t>
            </a:r>
            <a:r>
              <a:rPr lang="en-PH" b="1" i="1" dirty="0" smtClean="0"/>
              <a:t>&gt;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of ALL the 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threads  </a:t>
            </a:r>
            <a:r>
              <a:rPr lang="en-US" altLang="en-US" sz="2000" dirty="0">
                <a:solidFill>
                  <a:srgbClr val="000066"/>
                </a:solidFill>
              </a:rPr>
              <a:t>in the </a:t>
            </a:r>
            <a:r>
              <a:rPr lang="en-US" altLang="en-US" sz="2000" dirty="0" smtClean="0">
                <a:solidFill>
                  <a:srgbClr val="000066"/>
                </a:solidFill>
              </a:rPr>
              <a:t>system </a:t>
            </a:r>
            <a:r>
              <a:rPr lang="en-US" altLang="en-US" sz="2000" dirty="0">
                <a:solidFill>
                  <a:srgbClr val="000066"/>
                </a:solidFill>
              </a:rPr>
              <a:t>such that  for each </a:t>
            </a:r>
            <a:r>
              <a:rPr lang="en-US" altLang="en-US" sz="2000" dirty="0" smtClean="0">
                <a:solidFill>
                  <a:srgbClr val="000066"/>
                </a:solidFill>
              </a:rPr>
              <a:t>T</a:t>
            </a:r>
            <a:r>
              <a:rPr lang="en-US" altLang="en-US" sz="2000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000" dirty="0">
                <a:solidFill>
                  <a:srgbClr val="000066"/>
                </a:solidFill>
              </a:rPr>
              <a:t>, the resources that </a:t>
            </a:r>
            <a:r>
              <a:rPr lang="en-US" altLang="en-US" sz="2000" dirty="0" smtClean="0">
                <a:solidFill>
                  <a:srgbClr val="000066"/>
                </a:solidFill>
              </a:rPr>
              <a:t>T</a:t>
            </a:r>
            <a:r>
              <a:rPr lang="en-US" altLang="en-US" sz="2000" baseline="-25000" dirty="0" smtClean="0">
                <a:solidFill>
                  <a:srgbClr val="000066"/>
                </a:solidFill>
              </a:rPr>
              <a:t>i </a:t>
            </a:r>
            <a:r>
              <a:rPr lang="en-US" altLang="en-US" sz="2000" dirty="0">
                <a:solidFill>
                  <a:srgbClr val="000066"/>
                </a:solidFill>
              </a:rPr>
              <a:t>can still request can be satisfied by currently available resources </a:t>
            </a:r>
            <a:r>
              <a:rPr lang="en-US" altLang="en-US" sz="2000" dirty="0" smtClean="0">
                <a:solidFill>
                  <a:srgbClr val="000066"/>
                </a:solidFill>
              </a:rPr>
              <a:t>plus the resources </a:t>
            </a:r>
            <a:r>
              <a:rPr lang="en-US" altLang="en-US" sz="2000" dirty="0">
                <a:solidFill>
                  <a:srgbClr val="000066"/>
                </a:solidFill>
              </a:rPr>
              <a:t>held by all </a:t>
            </a:r>
            <a:r>
              <a:rPr lang="en-US" altLang="en-US" sz="2000" dirty="0" smtClean="0">
                <a:solidFill>
                  <a:srgbClr val="000066"/>
                </a:solidFill>
              </a:rPr>
              <a:t>T</a:t>
            </a:r>
            <a:r>
              <a:rPr lang="en-US" altLang="en-US" sz="2000" i="1" baseline="-25000" dirty="0" smtClean="0">
                <a:solidFill>
                  <a:srgbClr val="000066"/>
                </a:solidFill>
              </a:rPr>
              <a:t>j</a:t>
            </a:r>
            <a:r>
              <a:rPr lang="en-US" altLang="en-US" sz="2000" dirty="0">
                <a:solidFill>
                  <a:srgbClr val="000066"/>
                </a:solidFill>
              </a:rPr>
              <a:t>, with</a:t>
            </a:r>
            <a:r>
              <a:rPr lang="en-US" altLang="en-US" sz="2000" i="1" dirty="0">
                <a:solidFill>
                  <a:srgbClr val="000066"/>
                </a:solidFill>
              </a:rPr>
              <a:t> j </a:t>
            </a:r>
            <a:r>
              <a:rPr lang="en-US" altLang="en-US" sz="2000" dirty="0">
                <a:solidFill>
                  <a:srgbClr val="000066"/>
                </a:solidFill>
              </a:rPr>
              <a:t>&lt; 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i</a:t>
            </a:r>
            <a:endParaRPr lang="en-US" altLang="en-US" sz="2000" dirty="0">
              <a:solidFill>
                <a:srgbClr val="000066"/>
              </a:solidFill>
            </a:endParaRPr>
          </a:p>
          <a:p>
            <a:pPr algn="just"/>
            <a:endParaRPr lang="en-US" altLang="en-US" sz="2000" dirty="0" smtClean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</a:rPr>
              <a:t>That </a:t>
            </a:r>
            <a:r>
              <a:rPr lang="en-US" altLang="en-US" sz="2000" dirty="0">
                <a:solidFill>
                  <a:srgbClr val="000066"/>
                </a:solidFill>
              </a:rPr>
              <a:t>is:</a:t>
            </a:r>
          </a:p>
          <a:p>
            <a:pPr marL="1074738" lvl="1" indent="-3508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0066"/>
                </a:solidFill>
              </a:rPr>
              <a:t>If </a:t>
            </a:r>
            <a:r>
              <a:rPr lang="en-US" altLang="en-US" sz="2000" dirty="0" smtClean="0">
                <a:solidFill>
                  <a:srgbClr val="000066"/>
                </a:solidFill>
              </a:rPr>
              <a:t>T</a:t>
            </a:r>
            <a:r>
              <a:rPr lang="en-US" altLang="en-US" sz="2000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resource needs are not immediately available, then 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i="1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can wait until all 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i="1" baseline="-25000" dirty="0" smtClean="0">
                <a:solidFill>
                  <a:srgbClr val="000066"/>
                </a:solidFill>
              </a:rPr>
              <a:t>j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have </a:t>
            </a:r>
            <a:r>
              <a:rPr lang="en-US" altLang="en-US" sz="2000" dirty="0" smtClean="0">
                <a:solidFill>
                  <a:srgbClr val="000066"/>
                </a:solidFill>
              </a:rPr>
              <a:t>finished</a:t>
            </a:r>
          </a:p>
          <a:p>
            <a:pPr marL="1074738" lvl="1" indent="-3508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When T</a:t>
            </a:r>
            <a:r>
              <a:rPr lang="en-US" altLang="en-US" sz="2000" i="1" baseline="-25000" dirty="0" smtClean="0">
                <a:solidFill>
                  <a:srgbClr val="000066"/>
                </a:solidFill>
              </a:rPr>
              <a:t>j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is finished, 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i="1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can obtain needed resources, execute, return allocated resources, and </a:t>
            </a:r>
            <a:r>
              <a:rPr lang="en-US" altLang="en-US" sz="2000" dirty="0" smtClean="0">
                <a:solidFill>
                  <a:srgbClr val="000066"/>
                </a:solidFill>
              </a:rPr>
              <a:t>terminate</a:t>
            </a:r>
          </a:p>
          <a:p>
            <a:pPr marL="1074738" lvl="1" indent="-3508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0066"/>
                </a:solidFill>
              </a:rPr>
              <a:t>When 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i="1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terminates, 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i="1" baseline="-25000" dirty="0" smtClean="0">
                <a:solidFill>
                  <a:srgbClr val="000066"/>
                </a:solidFill>
              </a:rPr>
              <a:t>i </a:t>
            </a:r>
            <a:r>
              <a:rPr lang="en-US" altLang="en-US" sz="2000" baseline="-25000" dirty="0">
                <a:solidFill>
                  <a:srgbClr val="000066"/>
                </a:solidFill>
              </a:rPr>
              <a:t>+1</a:t>
            </a:r>
            <a:r>
              <a:rPr lang="en-US" altLang="en-US" sz="2000" dirty="0">
                <a:solidFill>
                  <a:srgbClr val="000066"/>
                </a:solidFill>
              </a:rPr>
              <a:t> can obtain its needed resources, and so on </a:t>
            </a:r>
          </a:p>
        </p:txBody>
      </p:sp>
    </p:spTree>
    <p:extLst>
      <p:ext uri="{BB962C8B-B14F-4D97-AF65-F5344CB8AC3E}">
        <p14:creationId xmlns:p14="http://schemas.microsoft.com/office/powerpoint/2010/main" val="13825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BASIC FACTS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51303" y="2160946"/>
            <a:ext cx="8726906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If a system is in safe state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 no deadlocks</a:t>
            </a:r>
            <a:b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</a:br>
            <a:endParaRPr lang="en-US" altLang="en-US" sz="2400" dirty="0">
              <a:solidFill>
                <a:srgbClr val="000066"/>
              </a:solidFill>
              <a:sym typeface="Symbol" pitchFamily="18" charset="2"/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If a system is in unsafe state  possibility of deadlock</a:t>
            </a:r>
            <a:b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</a:br>
            <a:endParaRPr lang="en-US" altLang="en-US" sz="2400" dirty="0">
              <a:solidFill>
                <a:srgbClr val="000066"/>
              </a:solidFill>
              <a:sym typeface="Symbol" pitchFamily="18" charset="2"/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Avoidance  ensure that a system will never enter an unsafe </a:t>
            </a: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state</a:t>
            </a:r>
            <a:endParaRPr lang="en-US" altLang="en-US" sz="2400" dirty="0">
              <a:solidFill>
                <a:srgbClr val="000066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6398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92517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SAFE, UNSAFE, DEADLOCK STATE 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4756" y="1187622"/>
            <a:ext cx="5040000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820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AVOIDANCE ALGORITHMS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87335" y="1789343"/>
            <a:ext cx="565484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000066"/>
                </a:solidFill>
              </a:rPr>
              <a:t>Single instance</a:t>
            </a:r>
            <a:r>
              <a:rPr lang="en-US" altLang="en-US" sz="2400" dirty="0">
                <a:solidFill>
                  <a:srgbClr val="000066"/>
                </a:solidFill>
              </a:rPr>
              <a:t> of a resource type</a:t>
            </a:r>
          </a:p>
          <a:p>
            <a:pPr marL="722313" lvl="1" indent="-369888">
              <a:lnSpc>
                <a:spcPct val="15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Use a 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Resource-Allocation Graph</a:t>
            </a:r>
            <a:endParaRPr lang="en-US" altLang="en-US" sz="2400" b="1" dirty="0">
              <a:solidFill>
                <a:srgbClr val="000066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52425" indent="-352425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000066"/>
                </a:solidFill>
              </a:rPr>
              <a:t>Multiple instances</a:t>
            </a:r>
            <a:r>
              <a:rPr lang="en-US" altLang="en-US" sz="2400" dirty="0">
                <a:solidFill>
                  <a:srgbClr val="000066"/>
                </a:solidFill>
              </a:rPr>
              <a:t> of a resource type</a:t>
            </a:r>
          </a:p>
          <a:p>
            <a:pPr marL="722313" lvl="1" indent="-369888">
              <a:lnSpc>
                <a:spcPct val="150000"/>
              </a:lnSpc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 Use the </a:t>
            </a:r>
            <a:r>
              <a:rPr lang="en-US" altLang="en-US" sz="2400" b="1" dirty="0">
                <a:solidFill>
                  <a:srgbClr val="000066"/>
                </a:solidFill>
              </a:rPr>
              <a:t>Banker</a:t>
            </a:r>
            <a:r>
              <a:rPr lang="ja-JP" altLang="en-US" sz="2400" b="1" dirty="0">
                <a:solidFill>
                  <a:srgbClr val="000066"/>
                </a:solidFill>
              </a:rPr>
              <a:t>’</a:t>
            </a:r>
            <a:r>
              <a:rPr lang="en-US" altLang="ja-JP" sz="2400" b="1" dirty="0">
                <a:solidFill>
                  <a:srgbClr val="000066"/>
                </a:solidFill>
              </a:rPr>
              <a:t>s Algorithm</a:t>
            </a:r>
            <a:endParaRPr lang="en-US" altLang="en-US" sz="2400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RESEARCH-ALLOCATION GRAPH SCHEME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3303" y="1461171"/>
            <a:ext cx="10982906" cy="4431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000066"/>
                </a:solidFill>
              </a:rPr>
              <a:t>Claim edge</a:t>
            </a:r>
            <a:r>
              <a:rPr lang="en-US" altLang="en-US" sz="2400" dirty="0">
                <a:solidFill>
                  <a:srgbClr val="000066"/>
                </a:solidFill>
              </a:rPr>
              <a:t> </a:t>
            </a:r>
            <a:r>
              <a:rPr lang="en-US" altLang="en-US" sz="2400" i="1" dirty="0" smtClean="0">
                <a:solidFill>
                  <a:srgbClr val="000066"/>
                </a:solidFill>
              </a:rPr>
              <a:t>T</a:t>
            </a:r>
            <a:r>
              <a:rPr lang="en-US" altLang="en-US" sz="2400" i="1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 </a:t>
            </a:r>
            <a:r>
              <a:rPr lang="en-US" altLang="en-US" sz="2400" i="1" dirty="0">
                <a:solidFill>
                  <a:srgbClr val="000066"/>
                </a:solidFill>
                <a:sym typeface="Symbol" pitchFamily="18" charset="2"/>
              </a:rPr>
              <a:t>R</a:t>
            </a:r>
            <a:r>
              <a:rPr lang="en-US" altLang="en-US" sz="2400" i="1" baseline="-25000" dirty="0">
                <a:solidFill>
                  <a:srgbClr val="000066"/>
                </a:solidFill>
                <a:sym typeface="Symbol" pitchFamily="18" charset="2"/>
              </a:rPr>
              <a:t>j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 </a:t>
            </a: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indicates that thread </a:t>
            </a:r>
            <a:r>
              <a:rPr lang="en-US" altLang="en-US" sz="2400" i="1" dirty="0" smtClean="0">
                <a:solidFill>
                  <a:srgbClr val="000066"/>
                </a:solidFill>
                <a:sym typeface="Symbol" pitchFamily="18" charset="2"/>
              </a:rPr>
              <a:t>T</a:t>
            </a:r>
            <a:r>
              <a:rPr lang="en-US" altLang="en-US" sz="2400" i="1" baseline="-25000" dirty="0" smtClean="0">
                <a:solidFill>
                  <a:srgbClr val="000066"/>
                </a:solidFill>
                <a:sym typeface="Symbol" pitchFamily="18" charset="2"/>
              </a:rPr>
              <a:t>i</a:t>
            </a: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may request resource </a:t>
            </a:r>
            <a:r>
              <a:rPr lang="en-US" altLang="en-US" sz="2400" i="1" dirty="0" smtClean="0">
                <a:solidFill>
                  <a:srgbClr val="000066"/>
                </a:solidFill>
                <a:sym typeface="Symbol" pitchFamily="18" charset="2"/>
              </a:rPr>
              <a:t>R</a:t>
            </a:r>
            <a:r>
              <a:rPr lang="en-US" altLang="en-US" sz="2400" i="1" baseline="-25000" dirty="0" smtClean="0">
                <a:solidFill>
                  <a:srgbClr val="000066"/>
                </a:solidFill>
                <a:sym typeface="Symbol" pitchFamily="18" charset="2"/>
              </a:rPr>
              <a:t>j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 </a:t>
            </a: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(represented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by a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dashed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 </a:t>
            </a: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line)</a:t>
            </a:r>
            <a:endParaRPr lang="en-US" altLang="en-US" sz="2400" dirty="0">
              <a:solidFill>
                <a:srgbClr val="000066"/>
              </a:solidFill>
              <a:sym typeface="Symbol" pitchFamily="18" charset="2"/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  <a:sym typeface="Symbol" pitchFamily="18" charset="2"/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000066"/>
                </a:solidFill>
                <a:sym typeface="Symbol" pitchFamily="18" charset="2"/>
              </a:rPr>
              <a:t>Claim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edge </a:t>
            </a: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is converted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to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request edge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when a </a:t>
            </a:r>
            <a:r>
              <a:rPr lang="en-US" altLang="en-US" sz="2400" b="1" dirty="0" smtClean="0">
                <a:solidFill>
                  <a:srgbClr val="000066"/>
                </a:solidFill>
                <a:sym typeface="Symbol" pitchFamily="18" charset="2"/>
              </a:rPr>
              <a:t>thread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requests a resource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  <a:sym typeface="Symbol" pitchFamily="18" charset="2"/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000066"/>
                </a:solidFill>
                <a:sym typeface="Symbol" pitchFamily="18" charset="2"/>
              </a:rPr>
              <a:t>Request edge</a:t>
            </a: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 is converted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to an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assignment edge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 when the  resource is allocated to the </a:t>
            </a: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thread</a:t>
            </a:r>
            <a:endParaRPr lang="en-US" altLang="en-US" sz="2400" dirty="0">
              <a:solidFill>
                <a:srgbClr val="000066"/>
              </a:solidFill>
              <a:sym typeface="Symbol" pitchFamily="18" charset="2"/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  <a:sym typeface="Symbol" pitchFamily="18" charset="2"/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When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a resource is released by a </a:t>
            </a: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thread,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assignment edge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 reconverts to a claim edge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  <a:sym typeface="Symbol" pitchFamily="18" charset="2"/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Resources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must be claimed </a:t>
            </a:r>
            <a:r>
              <a:rPr lang="en-US" altLang="en-US" sz="2400" b="1" i="1" dirty="0">
                <a:solidFill>
                  <a:srgbClr val="000066"/>
                </a:solidFill>
                <a:sym typeface="Symbol" pitchFamily="18" charset="2"/>
              </a:rPr>
              <a:t>a priori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in the </a:t>
            </a:r>
            <a:r>
              <a:rPr lang="en-US" altLang="en-US" sz="2400" dirty="0" smtClean="0">
                <a:solidFill>
                  <a:srgbClr val="000066"/>
                </a:solidFill>
                <a:sym typeface="Symbol" pitchFamily="18" charset="2"/>
              </a:rPr>
              <a:t>system</a:t>
            </a:r>
          </a:p>
          <a:p>
            <a:pPr marL="714375" indent="-349250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Before </a:t>
            </a:r>
            <a:r>
              <a:rPr lang="en-US" dirty="0">
                <a:solidFill>
                  <a:srgbClr val="000066"/>
                </a:solidFill>
              </a:rPr>
              <a:t>thread </a:t>
            </a:r>
            <a:r>
              <a:rPr lang="en-US" b="1" i="1" dirty="0">
                <a:solidFill>
                  <a:srgbClr val="000066"/>
                </a:solidFill>
              </a:rPr>
              <a:t>T</a:t>
            </a:r>
            <a:r>
              <a:rPr lang="en-US" b="1" i="1" baseline="-25000" dirty="0">
                <a:solidFill>
                  <a:srgbClr val="000066"/>
                </a:solidFill>
              </a:rPr>
              <a:t>i</a:t>
            </a:r>
            <a:r>
              <a:rPr lang="en-US" b="1" i="1" dirty="0">
                <a:solidFill>
                  <a:srgbClr val="000066"/>
                </a:solidFill>
              </a:rPr>
              <a:t> </a:t>
            </a:r>
            <a:r>
              <a:rPr lang="en-US" dirty="0">
                <a:solidFill>
                  <a:srgbClr val="000066"/>
                </a:solidFill>
              </a:rPr>
              <a:t>starts executing, all its claim edges must already appear in </a:t>
            </a:r>
            <a:r>
              <a:rPr lang="en-US" dirty="0" smtClean="0">
                <a:solidFill>
                  <a:srgbClr val="000066"/>
                </a:solidFill>
              </a:rPr>
              <a:t>the </a:t>
            </a:r>
            <a:r>
              <a:rPr lang="en-PH" dirty="0" smtClean="0">
                <a:solidFill>
                  <a:srgbClr val="000066"/>
                </a:solidFill>
              </a:rPr>
              <a:t>resource-allocation </a:t>
            </a:r>
            <a:r>
              <a:rPr lang="en-PH" dirty="0">
                <a:solidFill>
                  <a:srgbClr val="000066"/>
                </a:solidFill>
              </a:rPr>
              <a:t>graph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8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4756" y="1197141"/>
            <a:ext cx="504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RESOURCE-ALLOCATION GRAPH (DEADLOCK AVOIDANCE)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UNSAFE STATE IN RESOURCE-ALLOCATION GRAPH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1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4756" y="1197644"/>
            <a:ext cx="504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7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CHAPTER OBJECTIVES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17572" y="1826575"/>
            <a:ext cx="8394368" cy="3903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 algn="just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Illustrate how deadlock can occur when mutex locks are used</a:t>
            </a:r>
          </a:p>
          <a:p>
            <a:pPr marL="361950" indent="-361950" algn="just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Define the four necessary conditions that characterize deadlock</a:t>
            </a:r>
          </a:p>
          <a:p>
            <a:pPr marL="361950" indent="-361950" algn="just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Identify a deadlock situation in a resource allocation graph</a:t>
            </a:r>
          </a:p>
          <a:p>
            <a:pPr marL="361950" indent="-361950" algn="just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Evaluate the four different approaches for preventing deadlocks</a:t>
            </a:r>
          </a:p>
          <a:p>
            <a:pPr marL="361950" indent="-361950" algn="just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Apply the banker’s algorithm for deadlock avoidance</a:t>
            </a:r>
          </a:p>
          <a:p>
            <a:pPr marL="361950" indent="-361950" algn="just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Apply the deadlock detection algorithm</a:t>
            </a:r>
          </a:p>
          <a:p>
            <a:pPr marL="361950" indent="-361950" algn="just">
              <a:lnSpc>
                <a:spcPct val="15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Evaluate approaches for recovering from deadlock</a:t>
            </a:r>
          </a:p>
        </p:txBody>
      </p:sp>
    </p:spTree>
    <p:extLst>
      <p:ext uri="{BB962C8B-B14F-4D97-AF65-F5344CB8AC3E}">
        <p14:creationId xmlns:p14="http://schemas.microsoft.com/office/powerpoint/2010/main" val="14577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RESOURCE-ALLOCATION GRAPH ALGORITHM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6484" y="2158839"/>
            <a:ext cx="8309811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66"/>
                </a:solidFill>
              </a:rPr>
              <a:t>Suppose that </a:t>
            </a:r>
            <a:r>
              <a:rPr lang="en-US" sz="2200" b="1" i="1" dirty="0">
                <a:solidFill>
                  <a:srgbClr val="000066"/>
                </a:solidFill>
              </a:rPr>
              <a:t>T</a:t>
            </a:r>
            <a:r>
              <a:rPr lang="en-US" sz="2200" b="1" baseline="-25000" dirty="0">
                <a:solidFill>
                  <a:srgbClr val="000066"/>
                </a:solidFill>
              </a:rPr>
              <a:t>2</a:t>
            </a:r>
            <a:r>
              <a:rPr lang="en-US" sz="2200" dirty="0">
                <a:solidFill>
                  <a:srgbClr val="000066"/>
                </a:solidFill>
              </a:rPr>
              <a:t> requests </a:t>
            </a:r>
            <a:r>
              <a:rPr lang="en-US" sz="2200" b="1" i="1" dirty="0" smtClean="0">
                <a:solidFill>
                  <a:srgbClr val="000066"/>
                </a:solidFill>
              </a:rPr>
              <a:t>R</a:t>
            </a:r>
            <a:r>
              <a:rPr lang="en-US" sz="2200" b="1" baseline="-25000" dirty="0" smtClean="0">
                <a:solidFill>
                  <a:srgbClr val="000066"/>
                </a:solidFill>
              </a:rPr>
              <a:t>2</a:t>
            </a:r>
            <a:r>
              <a:rPr lang="en-US" sz="2200" dirty="0" smtClean="0">
                <a:solidFill>
                  <a:srgbClr val="000066"/>
                </a:solidFill>
              </a:rPr>
              <a:t>.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200" dirty="0" smtClean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66"/>
                </a:solidFill>
              </a:rPr>
              <a:t>Although </a:t>
            </a:r>
            <a:r>
              <a:rPr lang="en-US" sz="2200" b="1" i="1" dirty="0">
                <a:solidFill>
                  <a:srgbClr val="000066"/>
                </a:solidFill>
              </a:rPr>
              <a:t>R</a:t>
            </a:r>
            <a:r>
              <a:rPr lang="en-US" sz="2200" b="1" baseline="-25000" dirty="0">
                <a:solidFill>
                  <a:srgbClr val="000066"/>
                </a:solidFill>
              </a:rPr>
              <a:t>2</a:t>
            </a:r>
            <a:r>
              <a:rPr lang="en-US" sz="2200" dirty="0">
                <a:solidFill>
                  <a:srgbClr val="000066"/>
                </a:solidFill>
              </a:rPr>
              <a:t> is currently free, </a:t>
            </a:r>
            <a:r>
              <a:rPr lang="en-US" sz="2200" dirty="0" smtClean="0">
                <a:solidFill>
                  <a:srgbClr val="000066"/>
                </a:solidFill>
              </a:rPr>
              <a:t>it cannot be allocated to </a:t>
            </a:r>
            <a:r>
              <a:rPr lang="en-US" sz="2200" b="1" i="1" dirty="0" smtClean="0">
                <a:solidFill>
                  <a:srgbClr val="000066"/>
                </a:solidFill>
              </a:rPr>
              <a:t>T</a:t>
            </a:r>
            <a:r>
              <a:rPr lang="en-US" sz="2200" b="1" baseline="-25000" dirty="0" smtClean="0">
                <a:solidFill>
                  <a:srgbClr val="000066"/>
                </a:solidFill>
              </a:rPr>
              <a:t>2</a:t>
            </a:r>
            <a:r>
              <a:rPr lang="en-US" sz="2200" dirty="0">
                <a:solidFill>
                  <a:srgbClr val="000066"/>
                </a:solidFill>
              </a:rPr>
              <a:t>, since this action will create a cycle in the </a:t>
            </a:r>
            <a:r>
              <a:rPr lang="en-US" sz="2200" dirty="0" smtClean="0">
                <a:solidFill>
                  <a:srgbClr val="000066"/>
                </a:solidFill>
              </a:rPr>
              <a:t>graph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66"/>
                </a:solidFill>
              </a:rPr>
              <a:t>A </a:t>
            </a:r>
            <a:r>
              <a:rPr lang="en-US" sz="2200" dirty="0">
                <a:solidFill>
                  <a:srgbClr val="000066"/>
                </a:solidFill>
              </a:rPr>
              <a:t>cycle, as mentioned, indicates that the system is in an unsafe state. </a:t>
            </a:r>
            <a:endParaRPr lang="en-US" sz="2200" dirty="0" smtClean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200" dirty="0" smtClean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66"/>
                </a:solidFill>
              </a:rPr>
              <a:t>If </a:t>
            </a:r>
            <a:r>
              <a:rPr lang="en-US" sz="2200" b="1" i="1" dirty="0" smtClean="0">
                <a:solidFill>
                  <a:srgbClr val="000066"/>
                </a:solidFill>
              </a:rPr>
              <a:t>T</a:t>
            </a:r>
            <a:r>
              <a:rPr lang="en-US" sz="2200" b="1" baseline="-25000" dirty="0" smtClean="0">
                <a:solidFill>
                  <a:srgbClr val="000066"/>
                </a:solidFill>
              </a:rPr>
              <a:t>1</a:t>
            </a:r>
            <a:r>
              <a:rPr lang="en-US" sz="2200" dirty="0" smtClean="0">
                <a:solidFill>
                  <a:srgbClr val="000066"/>
                </a:solidFill>
              </a:rPr>
              <a:t> </a:t>
            </a:r>
            <a:r>
              <a:rPr lang="en-US" sz="2200" dirty="0">
                <a:solidFill>
                  <a:srgbClr val="000066"/>
                </a:solidFill>
              </a:rPr>
              <a:t>requests </a:t>
            </a:r>
            <a:r>
              <a:rPr lang="en-US" sz="2200" b="1" i="1" dirty="0">
                <a:solidFill>
                  <a:srgbClr val="000066"/>
                </a:solidFill>
              </a:rPr>
              <a:t>R</a:t>
            </a:r>
            <a:r>
              <a:rPr lang="en-US" sz="2200" b="1" baseline="-25000" dirty="0">
                <a:solidFill>
                  <a:srgbClr val="000066"/>
                </a:solidFill>
              </a:rPr>
              <a:t>2</a:t>
            </a:r>
            <a:r>
              <a:rPr lang="en-US" sz="2200" dirty="0">
                <a:solidFill>
                  <a:srgbClr val="000066"/>
                </a:solidFill>
              </a:rPr>
              <a:t>, and </a:t>
            </a:r>
            <a:r>
              <a:rPr lang="en-US" sz="2200" b="1" i="1" dirty="0">
                <a:solidFill>
                  <a:srgbClr val="000066"/>
                </a:solidFill>
              </a:rPr>
              <a:t>T</a:t>
            </a:r>
            <a:r>
              <a:rPr lang="en-US" sz="2200" b="1" baseline="-25000" dirty="0">
                <a:solidFill>
                  <a:srgbClr val="000066"/>
                </a:solidFill>
              </a:rPr>
              <a:t>2</a:t>
            </a:r>
            <a:r>
              <a:rPr lang="en-US" sz="2200" dirty="0">
                <a:solidFill>
                  <a:srgbClr val="000066"/>
                </a:solidFill>
              </a:rPr>
              <a:t> requests </a:t>
            </a:r>
            <a:r>
              <a:rPr lang="en-US" sz="2200" b="1" i="1" dirty="0">
                <a:solidFill>
                  <a:srgbClr val="000066"/>
                </a:solidFill>
              </a:rPr>
              <a:t>R</a:t>
            </a:r>
            <a:r>
              <a:rPr lang="en-US" sz="2200" b="1" baseline="-25000" dirty="0">
                <a:solidFill>
                  <a:srgbClr val="000066"/>
                </a:solidFill>
              </a:rPr>
              <a:t>1</a:t>
            </a:r>
            <a:r>
              <a:rPr lang="en-US" sz="2200" dirty="0">
                <a:solidFill>
                  <a:srgbClr val="000066"/>
                </a:solidFill>
              </a:rPr>
              <a:t>, then a </a:t>
            </a:r>
            <a:r>
              <a:rPr lang="en-US" sz="2200" b="1" dirty="0">
                <a:solidFill>
                  <a:srgbClr val="000066"/>
                </a:solidFill>
              </a:rPr>
              <a:t>deadlock will occur</a:t>
            </a:r>
            <a:r>
              <a:rPr lang="en-US" sz="2200" dirty="0">
                <a:solidFill>
                  <a:srgbClr val="000066"/>
                </a:solidFill>
              </a:rPr>
              <a:t>.</a:t>
            </a:r>
            <a:endParaRPr lang="en-PH" sz="2200" dirty="0">
              <a:solidFill>
                <a:srgbClr val="000066"/>
              </a:solidFill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72901" y="1181602"/>
            <a:ext cx="252000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1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72901" y="3757786"/>
            <a:ext cx="252000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7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BANKER’S ALGORITHM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6050" y="1823685"/>
            <a:ext cx="10457411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Multiple instances of </a:t>
            </a:r>
            <a:r>
              <a:rPr lang="en-US" altLang="en-US" sz="2400" dirty="0" smtClean="0">
                <a:solidFill>
                  <a:srgbClr val="000066"/>
                </a:solidFill>
              </a:rPr>
              <a:t>resources</a:t>
            </a:r>
          </a:p>
          <a:p>
            <a:pPr marL="361950" indent="-361950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Each </a:t>
            </a:r>
            <a:r>
              <a:rPr lang="en-US" altLang="en-US" sz="2400" dirty="0" smtClean="0">
                <a:solidFill>
                  <a:srgbClr val="000066"/>
                </a:solidFill>
              </a:rPr>
              <a:t>thread must declare the maximum number of instances of each resource type that it may need</a:t>
            </a: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When </a:t>
            </a:r>
            <a:r>
              <a:rPr lang="en-US" altLang="en-US" sz="2400" dirty="0">
                <a:solidFill>
                  <a:srgbClr val="000066"/>
                </a:solidFill>
              </a:rPr>
              <a:t>a </a:t>
            </a:r>
            <a:r>
              <a:rPr lang="en-US" altLang="en-US" sz="24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400" dirty="0">
                <a:solidFill>
                  <a:srgbClr val="000066"/>
                </a:solidFill>
              </a:rPr>
              <a:t>requests a resource it may have to </a:t>
            </a:r>
            <a:r>
              <a:rPr lang="en-US" altLang="en-US" sz="2400" dirty="0" smtClean="0">
                <a:solidFill>
                  <a:srgbClr val="000066"/>
                </a:solidFill>
              </a:rPr>
              <a:t>wait</a:t>
            </a:r>
          </a:p>
          <a:p>
            <a:pPr marL="361950" indent="-361950">
              <a:buClr>
                <a:srgbClr val="800000"/>
              </a:buClr>
            </a:pPr>
            <a:r>
              <a:rPr lang="en-US" altLang="en-US" sz="2400" dirty="0" smtClean="0">
                <a:solidFill>
                  <a:srgbClr val="000066"/>
                </a:solidFill>
              </a:rPr>
              <a:t>  </a:t>
            </a:r>
          </a:p>
          <a:p>
            <a:pPr marL="361950" indent="-36195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When a thread gets all its resources it must return them in a finite amount of time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2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DATA STRUCTURES: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BANKER’S ALGORITHM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9303" y="1450172"/>
            <a:ext cx="10250905" cy="4503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50000"/>
              </a:spcBef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66"/>
                </a:solidFill>
                <a:cs typeface="MS PGothic" pitchFamily="34" charset="-128"/>
              </a:rPr>
              <a:t>Let</a:t>
            </a:r>
            <a:r>
              <a:rPr lang="en-US" altLang="en-US" sz="2000" dirty="0">
                <a:solidFill>
                  <a:srgbClr val="993366"/>
                </a:solidFill>
                <a:cs typeface="MS PGothic" pitchFamily="34" charset="-128"/>
              </a:rPr>
              <a:t> </a:t>
            </a:r>
            <a:r>
              <a:rPr lang="en-US" altLang="en-US" sz="2000" b="1" i="1" dirty="0">
                <a:solidFill>
                  <a:srgbClr val="CF3E3E"/>
                </a:solidFill>
                <a:cs typeface="MS PGothic" pitchFamily="34" charset="-128"/>
              </a:rPr>
              <a:t>n</a:t>
            </a:r>
            <a:r>
              <a:rPr lang="en-US" altLang="en-US" sz="2000" b="1" dirty="0">
                <a:solidFill>
                  <a:srgbClr val="993366"/>
                </a:solidFill>
                <a:cs typeface="MS PGothic" pitchFamily="34" charset="-128"/>
              </a:rPr>
              <a:t> = number of </a:t>
            </a:r>
            <a:r>
              <a:rPr lang="en-US" altLang="en-US" sz="2000" b="1" dirty="0" smtClean="0">
                <a:solidFill>
                  <a:srgbClr val="993366"/>
                </a:solidFill>
                <a:cs typeface="MS PGothic" pitchFamily="34" charset="-128"/>
              </a:rPr>
              <a:t>threads</a:t>
            </a:r>
            <a:r>
              <a:rPr lang="en-US" altLang="en-US" sz="2000" dirty="0" smtClean="0">
                <a:solidFill>
                  <a:srgbClr val="993366"/>
                </a:solidFill>
                <a:cs typeface="MS PGothic" pitchFamily="34" charset="-128"/>
              </a:rPr>
              <a:t> </a:t>
            </a:r>
            <a:r>
              <a:rPr lang="en-US" altLang="en-US" sz="2000" dirty="0" smtClean="0">
                <a:solidFill>
                  <a:srgbClr val="000066"/>
                </a:solidFill>
                <a:cs typeface="MS PGothic" pitchFamily="34" charset="-128"/>
              </a:rPr>
              <a:t>in the system, </a:t>
            </a:r>
            <a:r>
              <a:rPr lang="en-US" altLang="en-US" sz="2000" dirty="0">
                <a:solidFill>
                  <a:srgbClr val="000066"/>
                </a:solidFill>
                <a:cs typeface="MS PGothic" pitchFamily="34" charset="-128"/>
              </a:rPr>
              <a:t>and </a:t>
            </a:r>
            <a:r>
              <a:rPr lang="en-US" altLang="en-US" sz="2000" b="1" i="1" dirty="0">
                <a:solidFill>
                  <a:srgbClr val="CF3E3E"/>
                </a:solidFill>
                <a:cs typeface="MS PGothic" pitchFamily="34" charset="-128"/>
              </a:rPr>
              <a:t>m</a:t>
            </a:r>
            <a:r>
              <a:rPr lang="en-US" altLang="en-US" sz="2000" b="1" i="1" dirty="0">
                <a:solidFill>
                  <a:srgbClr val="993366"/>
                </a:solidFill>
                <a:cs typeface="MS PGothic" pitchFamily="34" charset="-128"/>
              </a:rPr>
              <a:t> </a:t>
            </a:r>
            <a:r>
              <a:rPr lang="en-US" altLang="en-US" sz="2000" b="1" dirty="0">
                <a:solidFill>
                  <a:srgbClr val="993366"/>
                </a:solidFill>
                <a:cs typeface="MS PGothic" pitchFamily="34" charset="-128"/>
              </a:rPr>
              <a:t>= number of resources types</a:t>
            </a:r>
            <a:r>
              <a:rPr lang="en-US" altLang="en-US" sz="2000" dirty="0" smtClean="0">
                <a:solidFill>
                  <a:srgbClr val="993366"/>
                </a:solidFill>
                <a:cs typeface="MS PGothic" pitchFamily="34" charset="-128"/>
              </a:rPr>
              <a:t>.</a:t>
            </a:r>
          </a:p>
          <a:p>
            <a:endParaRPr lang="en-US" altLang="en-US" sz="2000" b="1" dirty="0" smtClean="0">
              <a:solidFill>
                <a:srgbClr val="000066"/>
              </a:solidFill>
            </a:endParaRPr>
          </a:p>
          <a:p>
            <a:pPr marL="722313" indent="-36988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 smtClean="0">
                <a:solidFill>
                  <a:srgbClr val="000066"/>
                </a:solidFill>
              </a:rPr>
              <a:t>Available</a:t>
            </a:r>
            <a:r>
              <a:rPr lang="en-US" altLang="en-US" sz="2000" i="1" dirty="0">
                <a:solidFill>
                  <a:srgbClr val="000066"/>
                </a:solidFill>
              </a:rPr>
              <a:t>:</a:t>
            </a:r>
            <a:r>
              <a:rPr lang="en-US" altLang="en-US" sz="2000" dirty="0">
                <a:solidFill>
                  <a:srgbClr val="000066"/>
                </a:solidFill>
              </a:rPr>
              <a:t>  </a:t>
            </a:r>
            <a:r>
              <a:rPr lang="en-US" altLang="en-US" sz="2000" dirty="0">
                <a:solidFill>
                  <a:srgbClr val="CF3E3E"/>
                </a:solidFill>
              </a:rPr>
              <a:t>Vector of length </a:t>
            </a:r>
            <a:r>
              <a:rPr lang="en-US" altLang="en-US" sz="2000" b="1" i="1" dirty="0">
                <a:solidFill>
                  <a:srgbClr val="CF3E3E"/>
                </a:solidFill>
              </a:rPr>
              <a:t>m</a:t>
            </a:r>
            <a:r>
              <a:rPr lang="en-US" altLang="en-US" sz="2000" dirty="0">
                <a:solidFill>
                  <a:srgbClr val="CF3E3E"/>
                </a:solidFill>
              </a:rPr>
              <a:t>.</a:t>
            </a:r>
            <a:r>
              <a:rPr lang="en-US" altLang="en-US" sz="2000" dirty="0">
                <a:solidFill>
                  <a:srgbClr val="000066"/>
                </a:solidFill>
              </a:rPr>
              <a:t> </a:t>
            </a:r>
            <a:endParaRPr lang="en-US" altLang="en-US" sz="2000" dirty="0" smtClean="0">
              <a:solidFill>
                <a:srgbClr val="000066"/>
              </a:solidFill>
            </a:endParaRPr>
          </a:p>
          <a:p>
            <a:pPr marL="898525" indent="-176213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66"/>
                </a:solidFill>
              </a:rPr>
              <a:t>If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Available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[</a:t>
            </a:r>
            <a:r>
              <a:rPr lang="en-US" altLang="en-US" sz="2000" i="1" dirty="0">
                <a:solidFill>
                  <a:srgbClr val="000066"/>
                </a:solidFill>
              </a:rPr>
              <a:t>j</a:t>
            </a:r>
            <a:r>
              <a:rPr lang="en-US" altLang="en-US" sz="2000" dirty="0">
                <a:solidFill>
                  <a:srgbClr val="000066"/>
                </a:solidFill>
              </a:rPr>
              <a:t>] = </a:t>
            </a:r>
            <a:r>
              <a:rPr lang="en-US" altLang="en-US" sz="2000" i="1" dirty="0">
                <a:solidFill>
                  <a:srgbClr val="000066"/>
                </a:solidFill>
              </a:rPr>
              <a:t>k</a:t>
            </a:r>
            <a:r>
              <a:rPr lang="en-US" altLang="en-US" sz="2000" dirty="0">
                <a:solidFill>
                  <a:srgbClr val="000066"/>
                </a:solidFill>
              </a:rPr>
              <a:t>, </a:t>
            </a:r>
            <a:r>
              <a:rPr lang="en-US" altLang="en-US" sz="2000" dirty="0" smtClean="0">
                <a:solidFill>
                  <a:srgbClr val="000066"/>
                </a:solidFill>
              </a:rPr>
              <a:t>then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 </a:t>
            </a:r>
            <a:r>
              <a:rPr lang="en-US" altLang="en-US" sz="2000" b="1" i="1" dirty="0">
                <a:solidFill>
                  <a:srgbClr val="000066"/>
                </a:solidFill>
              </a:rPr>
              <a:t>k</a:t>
            </a:r>
            <a:r>
              <a:rPr lang="en-US" altLang="en-US" sz="2000" b="1" dirty="0">
                <a:solidFill>
                  <a:srgbClr val="000066"/>
                </a:solidFill>
              </a:rPr>
              <a:t> instances</a:t>
            </a:r>
            <a:r>
              <a:rPr lang="en-US" altLang="en-US" sz="2000" dirty="0">
                <a:solidFill>
                  <a:srgbClr val="000066"/>
                </a:solidFill>
              </a:rPr>
              <a:t> of resource type </a:t>
            </a:r>
            <a:r>
              <a:rPr lang="en-US" altLang="en-US" sz="2000" b="1" i="1" dirty="0">
                <a:solidFill>
                  <a:srgbClr val="000066"/>
                </a:solidFill>
              </a:rPr>
              <a:t>R</a:t>
            </a:r>
            <a:r>
              <a:rPr lang="en-US" altLang="en-US" sz="2000" b="1" i="1" baseline="-25000" dirty="0">
                <a:solidFill>
                  <a:srgbClr val="000066"/>
                </a:solidFill>
              </a:rPr>
              <a:t>j</a:t>
            </a:r>
            <a:r>
              <a:rPr lang="en-US" altLang="en-US" sz="2000" baseline="-25000" dirty="0">
                <a:solidFill>
                  <a:srgbClr val="000066"/>
                </a:solidFill>
              </a:rPr>
              <a:t>  </a:t>
            </a:r>
            <a:r>
              <a:rPr lang="en-US" altLang="en-US" sz="2000" dirty="0" smtClean="0">
                <a:solidFill>
                  <a:srgbClr val="000066"/>
                </a:solidFill>
              </a:rPr>
              <a:t>are available</a:t>
            </a:r>
            <a:endParaRPr lang="en-US" altLang="en-US" sz="2000" dirty="0">
              <a:solidFill>
                <a:srgbClr val="000066"/>
              </a:solidFill>
            </a:endParaRPr>
          </a:p>
          <a:p>
            <a:endParaRPr lang="en-US" altLang="en-US" sz="2000" dirty="0">
              <a:solidFill>
                <a:srgbClr val="000066"/>
              </a:solidFill>
            </a:endParaRPr>
          </a:p>
          <a:p>
            <a:pPr marL="722313" indent="-36988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</a:rPr>
              <a:t>Max</a:t>
            </a:r>
            <a:r>
              <a:rPr lang="en-US" altLang="en-US" sz="2000" i="1" dirty="0">
                <a:solidFill>
                  <a:srgbClr val="000066"/>
                </a:solidFill>
              </a:rPr>
              <a:t>: </a:t>
            </a:r>
            <a:r>
              <a:rPr lang="en-US" altLang="en-US" sz="2000" b="1" i="1" dirty="0">
                <a:solidFill>
                  <a:srgbClr val="CF3E3E"/>
                </a:solidFill>
              </a:rPr>
              <a:t>n x m</a:t>
            </a:r>
            <a:r>
              <a:rPr lang="en-US" altLang="en-US" sz="2000" b="1" dirty="0">
                <a:solidFill>
                  <a:srgbClr val="CF3E3E"/>
                </a:solidFill>
              </a:rPr>
              <a:t> </a:t>
            </a:r>
            <a:r>
              <a:rPr lang="en-US" altLang="en-US" sz="2000" dirty="0">
                <a:solidFill>
                  <a:srgbClr val="CF3E3E"/>
                </a:solidFill>
              </a:rPr>
              <a:t>matrix.</a:t>
            </a:r>
            <a:r>
              <a:rPr lang="en-US" altLang="en-US" sz="2000" dirty="0">
                <a:solidFill>
                  <a:srgbClr val="000066"/>
                </a:solidFill>
              </a:rPr>
              <a:t>  </a:t>
            </a:r>
            <a:endParaRPr lang="en-US" altLang="en-US" sz="2000" dirty="0" smtClean="0">
              <a:solidFill>
                <a:srgbClr val="000066"/>
              </a:solidFill>
            </a:endParaRPr>
          </a:p>
          <a:p>
            <a:pPr marL="898525" indent="-176213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66"/>
                </a:solidFill>
              </a:rPr>
              <a:t>If </a:t>
            </a:r>
            <a:r>
              <a:rPr lang="en-US" altLang="en-US" sz="2000" b="1" i="1" dirty="0">
                <a:solidFill>
                  <a:srgbClr val="000066"/>
                </a:solidFill>
              </a:rPr>
              <a:t>Max</a:t>
            </a:r>
            <a:r>
              <a:rPr lang="en-US" altLang="en-US" sz="2000" i="1" dirty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[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</a:rPr>
              <a:t>][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j</a:t>
            </a:r>
            <a:r>
              <a:rPr lang="en-US" altLang="en-US" sz="2000" dirty="0">
                <a:solidFill>
                  <a:srgbClr val="000066"/>
                </a:solidFill>
              </a:rPr>
              <a:t>] = </a:t>
            </a:r>
            <a:r>
              <a:rPr lang="en-US" altLang="en-US" sz="2000" i="1" dirty="0">
                <a:solidFill>
                  <a:srgbClr val="000066"/>
                </a:solidFill>
              </a:rPr>
              <a:t>k</a:t>
            </a:r>
            <a:r>
              <a:rPr lang="en-US" altLang="en-US" sz="2000" dirty="0">
                <a:solidFill>
                  <a:srgbClr val="000066"/>
                </a:solidFill>
              </a:rPr>
              <a:t>, then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i="1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may request at most</a:t>
            </a:r>
            <a:r>
              <a:rPr lang="en-US" altLang="en-US" sz="2000" i="1" dirty="0">
                <a:solidFill>
                  <a:srgbClr val="000066"/>
                </a:solidFill>
              </a:rPr>
              <a:t> </a:t>
            </a:r>
            <a:r>
              <a:rPr lang="en-US" altLang="en-US" sz="2000" b="1" i="1" dirty="0">
                <a:solidFill>
                  <a:srgbClr val="000066"/>
                </a:solidFill>
              </a:rPr>
              <a:t>k</a:t>
            </a:r>
            <a:r>
              <a:rPr lang="en-US" altLang="en-US" sz="2000" i="1" dirty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instances of </a:t>
            </a:r>
            <a:r>
              <a:rPr lang="en-US" altLang="en-US" sz="2000" dirty="0" smtClean="0">
                <a:solidFill>
                  <a:srgbClr val="000066"/>
                </a:solidFill>
              </a:rPr>
              <a:t>resource type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R</a:t>
            </a:r>
            <a:r>
              <a:rPr lang="en-US" altLang="en-US" sz="2000" b="1" i="1" baseline="-25000" dirty="0" smtClean="0">
                <a:solidFill>
                  <a:srgbClr val="000066"/>
                </a:solidFill>
              </a:rPr>
              <a:t>j</a:t>
            </a:r>
            <a:endParaRPr lang="en-US" altLang="en-US" sz="2000" b="1" i="1" baseline="-25000" dirty="0">
              <a:solidFill>
                <a:srgbClr val="000066"/>
              </a:solidFill>
            </a:endParaRPr>
          </a:p>
          <a:p>
            <a:endParaRPr lang="en-US" altLang="en-US" sz="2000" i="1" baseline="-25000" dirty="0">
              <a:solidFill>
                <a:srgbClr val="000066"/>
              </a:solidFill>
            </a:endParaRPr>
          </a:p>
          <a:p>
            <a:pPr marL="722313" indent="-36988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</a:rPr>
              <a:t>Allocation</a:t>
            </a:r>
            <a:r>
              <a:rPr lang="en-US" altLang="en-US" sz="2000" i="1" dirty="0">
                <a:solidFill>
                  <a:srgbClr val="000066"/>
                </a:solidFill>
              </a:rPr>
              <a:t>:  </a:t>
            </a:r>
            <a:r>
              <a:rPr lang="en-US" altLang="en-US" sz="2000" b="1" i="1" dirty="0">
                <a:solidFill>
                  <a:srgbClr val="CF3E3E"/>
                </a:solidFill>
              </a:rPr>
              <a:t>n </a:t>
            </a:r>
            <a:r>
              <a:rPr lang="en-US" altLang="en-US" sz="2000" b="1" dirty="0">
                <a:solidFill>
                  <a:srgbClr val="CF3E3E"/>
                </a:solidFill>
              </a:rPr>
              <a:t>x</a:t>
            </a:r>
            <a:r>
              <a:rPr lang="en-US" altLang="en-US" sz="2000" b="1" i="1" dirty="0">
                <a:solidFill>
                  <a:srgbClr val="CF3E3E"/>
                </a:solidFill>
              </a:rPr>
              <a:t> m</a:t>
            </a:r>
            <a:r>
              <a:rPr lang="en-US" altLang="en-US" sz="2000" b="1" dirty="0">
                <a:solidFill>
                  <a:srgbClr val="CF3E3E"/>
                </a:solidFill>
              </a:rPr>
              <a:t> </a:t>
            </a:r>
            <a:r>
              <a:rPr lang="en-US" altLang="en-US" sz="2000" dirty="0">
                <a:solidFill>
                  <a:srgbClr val="CF3E3E"/>
                </a:solidFill>
              </a:rPr>
              <a:t>matrix.</a:t>
            </a:r>
            <a:r>
              <a:rPr lang="en-US" altLang="en-US" sz="2000" dirty="0">
                <a:solidFill>
                  <a:srgbClr val="000066"/>
                </a:solidFill>
              </a:rPr>
              <a:t>  </a:t>
            </a:r>
            <a:endParaRPr lang="en-US" altLang="en-US" sz="2000" dirty="0" smtClean="0">
              <a:solidFill>
                <a:srgbClr val="000066"/>
              </a:solidFill>
            </a:endParaRPr>
          </a:p>
          <a:p>
            <a:pPr marL="898525" indent="-176213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66"/>
                </a:solidFill>
              </a:rPr>
              <a:t>If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Allocation</a:t>
            </a:r>
            <a:r>
              <a:rPr lang="en-US" altLang="en-US" sz="2000" dirty="0">
                <a:solidFill>
                  <a:srgbClr val="000066"/>
                </a:solidFill>
              </a:rPr>
              <a:t> [</a:t>
            </a:r>
            <a:r>
              <a:rPr lang="en-US" altLang="en-US" sz="2000" i="1" dirty="0">
                <a:solidFill>
                  <a:srgbClr val="000066"/>
                </a:solidFill>
              </a:rPr>
              <a:t>i</a:t>
            </a:r>
            <a:r>
              <a:rPr lang="en-US" altLang="en-US" sz="2000" dirty="0">
                <a:solidFill>
                  <a:srgbClr val="000066"/>
                </a:solidFill>
              </a:rPr>
              <a:t>][</a:t>
            </a:r>
            <a:r>
              <a:rPr lang="en-US" altLang="en-US" sz="2000" i="1" dirty="0">
                <a:solidFill>
                  <a:srgbClr val="000066"/>
                </a:solidFill>
              </a:rPr>
              <a:t>j</a:t>
            </a:r>
            <a:r>
              <a:rPr lang="en-US" altLang="en-US" sz="2000" dirty="0">
                <a:solidFill>
                  <a:srgbClr val="000066"/>
                </a:solidFill>
              </a:rPr>
              <a:t>]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= </a:t>
            </a:r>
            <a:r>
              <a:rPr lang="en-US" altLang="en-US" sz="2000" i="1" dirty="0">
                <a:solidFill>
                  <a:srgbClr val="000066"/>
                </a:solidFill>
              </a:rPr>
              <a:t>k</a:t>
            </a:r>
            <a:r>
              <a:rPr lang="en-US" altLang="en-US" sz="2000" dirty="0">
                <a:solidFill>
                  <a:srgbClr val="000066"/>
                </a:solidFill>
              </a:rPr>
              <a:t> then</a:t>
            </a:r>
            <a:r>
              <a:rPr lang="en-US" altLang="en-US" sz="2000" i="1" dirty="0">
                <a:solidFill>
                  <a:srgbClr val="000066"/>
                </a:solidFill>
              </a:rPr>
              <a:t> 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i="1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is currently allocated </a:t>
            </a:r>
            <a:r>
              <a:rPr lang="en-US" altLang="en-US" sz="2000" b="1" i="1" dirty="0">
                <a:solidFill>
                  <a:srgbClr val="000066"/>
                </a:solidFill>
              </a:rPr>
              <a:t>k</a:t>
            </a:r>
            <a:r>
              <a:rPr lang="en-US" altLang="en-US" sz="2000" dirty="0">
                <a:solidFill>
                  <a:srgbClr val="000066"/>
                </a:solidFill>
              </a:rPr>
              <a:t> instances of resource type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R</a:t>
            </a:r>
            <a:r>
              <a:rPr lang="en-US" altLang="en-US" sz="2000" b="1" i="1" baseline="-25000" dirty="0" smtClean="0">
                <a:solidFill>
                  <a:srgbClr val="000066"/>
                </a:solidFill>
              </a:rPr>
              <a:t>j</a:t>
            </a:r>
            <a:endParaRPr lang="en-US" altLang="en-US" sz="2000" b="1" i="1" baseline="-25000" dirty="0">
              <a:solidFill>
                <a:srgbClr val="000066"/>
              </a:solidFill>
            </a:endParaRPr>
          </a:p>
          <a:p>
            <a:endParaRPr lang="en-US" altLang="en-US" sz="2000" i="1" baseline="-25000" dirty="0">
              <a:solidFill>
                <a:srgbClr val="000066"/>
              </a:solidFill>
            </a:endParaRPr>
          </a:p>
          <a:p>
            <a:pPr marL="722313" indent="-36988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000066"/>
                </a:solidFill>
              </a:rPr>
              <a:t>Need</a:t>
            </a:r>
            <a:r>
              <a:rPr lang="en-US" altLang="en-US" sz="2000" i="1" dirty="0">
                <a:solidFill>
                  <a:srgbClr val="000066"/>
                </a:solidFill>
              </a:rPr>
              <a:t>:  </a:t>
            </a:r>
            <a:r>
              <a:rPr lang="en-US" altLang="en-US" sz="2000" b="1" i="1" dirty="0">
                <a:solidFill>
                  <a:srgbClr val="CF3E3E"/>
                </a:solidFill>
              </a:rPr>
              <a:t>n </a:t>
            </a:r>
            <a:r>
              <a:rPr lang="en-US" altLang="en-US" sz="2000" b="1" dirty="0">
                <a:solidFill>
                  <a:srgbClr val="CF3E3E"/>
                </a:solidFill>
              </a:rPr>
              <a:t>x</a:t>
            </a:r>
            <a:r>
              <a:rPr lang="en-US" altLang="en-US" sz="2000" b="1" i="1" dirty="0">
                <a:solidFill>
                  <a:srgbClr val="CF3E3E"/>
                </a:solidFill>
              </a:rPr>
              <a:t> m</a:t>
            </a:r>
            <a:r>
              <a:rPr lang="en-US" altLang="en-US" sz="2000" b="1" dirty="0">
                <a:solidFill>
                  <a:srgbClr val="CF3E3E"/>
                </a:solidFill>
              </a:rPr>
              <a:t> </a:t>
            </a:r>
            <a:r>
              <a:rPr lang="en-US" altLang="en-US" sz="2000" dirty="0">
                <a:solidFill>
                  <a:srgbClr val="CF3E3E"/>
                </a:solidFill>
              </a:rPr>
              <a:t>matrix.</a:t>
            </a:r>
            <a:r>
              <a:rPr lang="en-US" altLang="en-US" sz="2000" dirty="0">
                <a:solidFill>
                  <a:srgbClr val="000066"/>
                </a:solidFill>
              </a:rPr>
              <a:t> </a:t>
            </a:r>
            <a:endParaRPr lang="en-US" altLang="en-US" sz="2000" dirty="0" smtClean="0">
              <a:solidFill>
                <a:srgbClr val="000066"/>
              </a:solidFill>
            </a:endParaRPr>
          </a:p>
          <a:p>
            <a:pPr marL="898525" indent="-176213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66"/>
                </a:solidFill>
              </a:rPr>
              <a:t>If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Need</a:t>
            </a:r>
            <a:r>
              <a:rPr lang="en-US" altLang="en-US" sz="2000" dirty="0">
                <a:solidFill>
                  <a:srgbClr val="000066"/>
                </a:solidFill>
              </a:rPr>
              <a:t> [</a:t>
            </a:r>
            <a:r>
              <a:rPr lang="en-US" altLang="en-US" sz="2000" i="1" dirty="0">
                <a:solidFill>
                  <a:srgbClr val="000066"/>
                </a:solidFill>
              </a:rPr>
              <a:t>i</a:t>
            </a:r>
            <a:r>
              <a:rPr lang="en-US" altLang="en-US" sz="2000" dirty="0">
                <a:solidFill>
                  <a:srgbClr val="000066"/>
                </a:solidFill>
              </a:rPr>
              <a:t>][</a:t>
            </a:r>
            <a:r>
              <a:rPr lang="en-US" altLang="en-US" sz="2000" i="1" dirty="0">
                <a:solidFill>
                  <a:srgbClr val="000066"/>
                </a:solidFill>
              </a:rPr>
              <a:t>j</a:t>
            </a:r>
            <a:r>
              <a:rPr lang="en-US" altLang="en-US" sz="2000" dirty="0">
                <a:solidFill>
                  <a:srgbClr val="000066"/>
                </a:solidFill>
              </a:rPr>
              <a:t>]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=</a:t>
            </a:r>
            <a:r>
              <a:rPr lang="en-US" altLang="en-US" sz="2000" i="1" dirty="0">
                <a:solidFill>
                  <a:srgbClr val="000066"/>
                </a:solidFill>
              </a:rPr>
              <a:t> k</a:t>
            </a:r>
            <a:r>
              <a:rPr lang="en-US" altLang="en-US" sz="2000" dirty="0">
                <a:solidFill>
                  <a:srgbClr val="000066"/>
                </a:solidFill>
              </a:rPr>
              <a:t>, then</a:t>
            </a:r>
            <a:r>
              <a:rPr lang="en-US" altLang="en-US" sz="2000" i="1" dirty="0">
                <a:solidFill>
                  <a:srgbClr val="000066"/>
                </a:solidFill>
              </a:rPr>
              <a:t> 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i="1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may need </a:t>
            </a:r>
            <a:r>
              <a:rPr lang="en-US" altLang="en-US" sz="2000" b="1" i="1" dirty="0">
                <a:solidFill>
                  <a:srgbClr val="000066"/>
                </a:solidFill>
              </a:rPr>
              <a:t>k</a:t>
            </a:r>
            <a:r>
              <a:rPr lang="en-US" altLang="en-US" sz="2000" dirty="0">
                <a:solidFill>
                  <a:srgbClr val="000066"/>
                </a:solidFill>
              </a:rPr>
              <a:t> more instances of </a:t>
            </a:r>
            <a:r>
              <a:rPr lang="en-US" altLang="en-US" sz="2000" b="1" i="1" dirty="0">
                <a:solidFill>
                  <a:srgbClr val="000066"/>
                </a:solidFill>
              </a:rPr>
              <a:t>R</a:t>
            </a:r>
            <a:r>
              <a:rPr lang="en-US" altLang="en-US" sz="2000" b="1" i="1" baseline="-25000" dirty="0">
                <a:solidFill>
                  <a:srgbClr val="000066"/>
                </a:solidFill>
              </a:rPr>
              <a:t>j</a:t>
            </a:r>
            <a:r>
              <a:rPr lang="en-US" altLang="en-US" sz="2000" baseline="-25000" dirty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to complete its </a:t>
            </a:r>
            <a:r>
              <a:rPr lang="en-US" altLang="en-US" sz="2000" dirty="0" smtClean="0">
                <a:solidFill>
                  <a:srgbClr val="000066"/>
                </a:solidFill>
              </a:rPr>
              <a:t>task</a:t>
            </a:r>
          </a:p>
          <a:p>
            <a:pPr marL="898525" indent="-176213">
              <a:buClr>
                <a:srgbClr val="800000"/>
              </a:buClr>
              <a:buFont typeface="Arial" panose="020B0604020202020204" pitchFamily="34" charset="0"/>
              <a:buChar char="•"/>
            </a:pPr>
            <a:endParaRPr lang="en-US" altLang="en-US" sz="2000" dirty="0" smtClean="0">
              <a:solidFill>
                <a:srgbClr val="000066"/>
              </a:solidFill>
            </a:endParaRPr>
          </a:p>
          <a:p>
            <a:pPr marL="898525" indent="-176213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000" b="1" u="sng" dirty="0" smtClean="0">
                <a:solidFill>
                  <a:srgbClr val="800000"/>
                </a:solidFill>
              </a:rPr>
              <a:t>Note: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b="1" i="1" dirty="0">
                <a:solidFill>
                  <a:srgbClr val="000066"/>
                </a:solidFill>
              </a:rPr>
              <a:t>Need</a:t>
            </a:r>
            <a:r>
              <a:rPr lang="en-US" altLang="en-US" sz="2000" dirty="0">
                <a:solidFill>
                  <a:srgbClr val="000066"/>
                </a:solidFill>
              </a:rPr>
              <a:t> [</a:t>
            </a:r>
            <a:r>
              <a:rPr lang="en-US" altLang="en-US" sz="2000" i="1" dirty="0">
                <a:solidFill>
                  <a:srgbClr val="000066"/>
                </a:solidFill>
              </a:rPr>
              <a:t>i</a:t>
            </a:r>
            <a:r>
              <a:rPr lang="en-US" altLang="en-US" sz="2000" dirty="0">
                <a:solidFill>
                  <a:srgbClr val="000066"/>
                </a:solidFill>
              </a:rPr>
              <a:t>][</a:t>
            </a:r>
            <a:r>
              <a:rPr lang="en-US" altLang="en-US" sz="2000" i="1" dirty="0">
                <a:solidFill>
                  <a:srgbClr val="000066"/>
                </a:solidFill>
              </a:rPr>
              <a:t>j</a:t>
            </a:r>
            <a:r>
              <a:rPr lang="en-US" altLang="en-US" sz="2000" dirty="0">
                <a:solidFill>
                  <a:srgbClr val="000066"/>
                </a:solidFill>
              </a:rPr>
              <a:t>]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= </a:t>
            </a:r>
            <a:r>
              <a:rPr lang="en-US" altLang="en-US" sz="2000" b="1" i="1" dirty="0">
                <a:solidFill>
                  <a:srgbClr val="000066"/>
                </a:solidFill>
              </a:rPr>
              <a:t>Max</a:t>
            </a:r>
            <a:r>
              <a:rPr lang="en-US" altLang="en-US" sz="2000" i="1" dirty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[</a:t>
            </a:r>
            <a:r>
              <a:rPr lang="en-US" altLang="en-US" sz="2000" i="1" dirty="0">
                <a:solidFill>
                  <a:srgbClr val="000066"/>
                </a:solidFill>
              </a:rPr>
              <a:t>i</a:t>
            </a:r>
            <a:r>
              <a:rPr lang="en-US" altLang="en-US" sz="2000" dirty="0">
                <a:solidFill>
                  <a:srgbClr val="000066"/>
                </a:solidFill>
              </a:rPr>
              <a:t>][</a:t>
            </a:r>
            <a:r>
              <a:rPr lang="en-US" altLang="en-US" sz="2000" i="1" dirty="0">
                <a:solidFill>
                  <a:srgbClr val="000066"/>
                </a:solidFill>
              </a:rPr>
              <a:t>j</a:t>
            </a:r>
            <a:r>
              <a:rPr lang="en-US" altLang="en-US" sz="2000" dirty="0">
                <a:solidFill>
                  <a:srgbClr val="000066"/>
                </a:solidFill>
              </a:rPr>
              <a:t>]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– </a:t>
            </a:r>
            <a:r>
              <a:rPr lang="en-US" altLang="en-US" sz="2000" b="1" i="1" dirty="0">
                <a:solidFill>
                  <a:srgbClr val="000066"/>
                </a:solidFill>
              </a:rPr>
              <a:t>Allocation</a:t>
            </a:r>
            <a:r>
              <a:rPr lang="en-US" altLang="en-US" sz="2000" dirty="0">
                <a:solidFill>
                  <a:srgbClr val="000066"/>
                </a:solidFill>
              </a:rPr>
              <a:t> [</a:t>
            </a:r>
            <a:r>
              <a:rPr lang="en-US" altLang="en-US" sz="2000" i="1" dirty="0">
                <a:solidFill>
                  <a:srgbClr val="000066"/>
                </a:solidFill>
              </a:rPr>
              <a:t>i</a:t>
            </a:r>
            <a:r>
              <a:rPr lang="en-US" altLang="en-US" sz="2000" dirty="0">
                <a:solidFill>
                  <a:srgbClr val="000066"/>
                </a:solidFill>
              </a:rPr>
              <a:t>][</a:t>
            </a:r>
            <a:r>
              <a:rPr lang="en-US" altLang="en-US" sz="2000" i="1" dirty="0">
                <a:solidFill>
                  <a:srgbClr val="000066"/>
                </a:solidFill>
              </a:rPr>
              <a:t>j</a:t>
            </a:r>
            <a:r>
              <a:rPr lang="en-US" altLang="en-US" sz="2000" dirty="0" smtClean="0">
                <a:solidFill>
                  <a:srgbClr val="000066"/>
                </a:solidFill>
              </a:rPr>
              <a:t>]</a:t>
            </a:r>
            <a:endParaRPr lang="en-US" altLang="en-US" sz="20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6618" y="1229370"/>
            <a:ext cx="7136276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rgbClr val="000066"/>
                </a:solidFill>
              </a:rPr>
              <a:t>Let </a:t>
            </a:r>
            <a:r>
              <a:rPr lang="en-US" sz="2000" b="1" i="1" dirty="0">
                <a:solidFill>
                  <a:srgbClr val="000066"/>
                </a:solidFill>
              </a:rPr>
              <a:t>Work </a:t>
            </a:r>
            <a:r>
              <a:rPr lang="en-US" sz="2000" dirty="0">
                <a:solidFill>
                  <a:srgbClr val="000066"/>
                </a:solidFill>
              </a:rPr>
              <a:t>and </a:t>
            </a:r>
            <a:r>
              <a:rPr lang="en-US" sz="2000" b="1" i="1" dirty="0">
                <a:solidFill>
                  <a:srgbClr val="000066"/>
                </a:solidFill>
              </a:rPr>
              <a:t>Finish </a:t>
            </a:r>
            <a:r>
              <a:rPr lang="en-US" sz="2000" dirty="0">
                <a:solidFill>
                  <a:srgbClr val="000066"/>
                </a:solidFill>
              </a:rPr>
              <a:t>be vectors of length </a:t>
            </a:r>
            <a:r>
              <a:rPr lang="en-US" sz="2000" b="1" i="1" dirty="0">
                <a:solidFill>
                  <a:srgbClr val="000066"/>
                </a:solidFill>
              </a:rPr>
              <a:t>m</a:t>
            </a:r>
            <a:r>
              <a:rPr lang="en-US" sz="2000" i="1" dirty="0">
                <a:solidFill>
                  <a:srgbClr val="000066"/>
                </a:solidFill>
              </a:rPr>
              <a:t> </a:t>
            </a:r>
            <a:r>
              <a:rPr lang="en-US" sz="2000" dirty="0">
                <a:solidFill>
                  <a:srgbClr val="000066"/>
                </a:solidFill>
              </a:rPr>
              <a:t>and </a:t>
            </a:r>
            <a:r>
              <a:rPr lang="en-US" sz="2000" b="1" i="1" dirty="0">
                <a:solidFill>
                  <a:srgbClr val="000066"/>
                </a:solidFill>
              </a:rPr>
              <a:t>n</a:t>
            </a:r>
            <a:r>
              <a:rPr lang="en-US" sz="2000" i="1" dirty="0">
                <a:solidFill>
                  <a:srgbClr val="000066"/>
                </a:solidFill>
              </a:rPr>
              <a:t>, </a:t>
            </a:r>
            <a:r>
              <a:rPr lang="en-US" sz="2000" dirty="0" smtClean="0">
                <a:solidFill>
                  <a:srgbClr val="000066"/>
                </a:solidFill>
              </a:rPr>
              <a:t>respectively. Initialize:</a:t>
            </a:r>
          </a:p>
          <a:p>
            <a:r>
              <a:rPr lang="en-US" sz="2000" b="1" i="1" dirty="0" smtClean="0">
                <a:solidFill>
                  <a:srgbClr val="000066"/>
                </a:solidFill>
              </a:rPr>
              <a:t>	</a:t>
            </a:r>
            <a:r>
              <a:rPr lang="en-US" sz="2000" b="1" i="1" dirty="0" smtClean="0">
                <a:solidFill>
                  <a:srgbClr val="CF3E3E"/>
                </a:solidFill>
              </a:rPr>
              <a:t>Work </a:t>
            </a:r>
            <a:r>
              <a:rPr lang="en-US" sz="2000" dirty="0">
                <a:solidFill>
                  <a:srgbClr val="CF3E3E"/>
                </a:solidFill>
              </a:rPr>
              <a:t>= </a:t>
            </a:r>
            <a:r>
              <a:rPr lang="en-US" sz="2000" b="1" i="1" dirty="0" smtClean="0">
                <a:solidFill>
                  <a:srgbClr val="CF3E3E"/>
                </a:solidFill>
              </a:rPr>
              <a:t>Available</a:t>
            </a:r>
          </a:p>
          <a:p>
            <a:r>
              <a:rPr lang="en-US" sz="2000" b="1" i="1" dirty="0" smtClean="0">
                <a:solidFill>
                  <a:srgbClr val="000066"/>
                </a:solidFill>
              </a:rPr>
              <a:t>	</a:t>
            </a:r>
            <a:r>
              <a:rPr lang="en-US" sz="2000" b="1" i="1" dirty="0" smtClean="0">
                <a:solidFill>
                  <a:srgbClr val="CF3E3E"/>
                </a:solidFill>
              </a:rPr>
              <a:t>Finish</a:t>
            </a:r>
            <a:r>
              <a:rPr lang="en-US" sz="2000" dirty="0" smtClean="0">
                <a:solidFill>
                  <a:srgbClr val="CF3E3E"/>
                </a:solidFill>
              </a:rPr>
              <a:t>[</a:t>
            </a:r>
            <a:r>
              <a:rPr lang="en-US" sz="2000" i="1" dirty="0" smtClean="0">
                <a:solidFill>
                  <a:srgbClr val="CF3E3E"/>
                </a:solidFill>
              </a:rPr>
              <a:t>i</a:t>
            </a:r>
            <a:r>
              <a:rPr lang="en-US" sz="2000" dirty="0">
                <a:solidFill>
                  <a:srgbClr val="CF3E3E"/>
                </a:solidFill>
              </a:rPr>
              <a:t>] = </a:t>
            </a:r>
            <a:r>
              <a:rPr lang="en-US" sz="2000" b="1" i="1" dirty="0">
                <a:solidFill>
                  <a:srgbClr val="CF3E3E"/>
                </a:solidFill>
              </a:rPr>
              <a:t>false</a:t>
            </a:r>
            <a:r>
              <a:rPr lang="en-US" sz="2000" b="1" i="1" dirty="0">
                <a:solidFill>
                  <a:srgbClr val="000066"/>
                </a:solidFill>
              </a:rPr>
              <a:t> </a:t>
            </a:r>
            <a:r>
              <a:rPr lang="en-US" sz="2000" dirty="0">
                <a:solidFill>
                  <a:srgbClr val="000066"/>
                </a:solidFill>
              </a:rPr>
              <a:t>for </a:t>
            </a:r>
            <a:r>
              <a:rPr lang="en-US" sz="2000" b="1" i="1" dirty="0">
                <a:solidFill>
                  <a:srgbClr val="000066"/>
                </a:solidFill>
              </a:rPr>
              <a:t>i </a:t>
            </a:r>
            <a:r>
              <a:rPr lang="en-US" sz="2000" b="1" dirty="0">
                <a:solidFill>
                  <a:srgbClr val="000066"/>
                </a:solidFill>
              </a:rPr>
              <a:t>= 0, 1, ..., </a:t>
            </a:r>
            <a:r>
              <a:rPr lang="en-US" sz="2000" b="1" i="1" dirty="0">
                <a:solidFill>
                  <a:srgbClr val="000066"/>
                </a:solidFill>
              </a:rPr>
              <a:t>n </a:t>
            </a:r>
            <a:r>
              <a:rPr lang="en-US" sz="2000" b="1" dirty="0">
                <a:solidFill>
                  <a:srgbClr val="000066"/>
                </a:solidFill>
              </a:rPr>
              <a:t>− </a:t>
            </a:r>
            <a:r>
              <a:rPr lang="en-US" sz="2000" b="1" dirty="0" smtClean="0">
                <a:solidFill>
                  <a:srgbClr val="000066"/>
                </a:solidFill>
              </a:rPr>
              <a:t>1</a:t>
            </a:r>
          </a:p>
          <a:p>
            <a:endParaRPr lang="en-US" sz="2000" b="1" dirty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+mj-lt"/>
              <a:buAutoNum type="arabicPeriod" startAt="2"/>
            </a:pPr>
            <a:r>
              <a:rPr lang="en-US" sz="2000" dirty="0" smtClean="0">
                <a:solidFill>
                  <a:srgbClr val="000066"/>
                </a:solidFill>
              </a:rPr>
              <a:t>Find </a:t>
            </a:r>
            <a:r>
              <a:rPr lang="en-US" sz="2000" dirty="0">
                <a:solidFill>
                  <a:srgbClr val="000066"/>
                </a:solidFill>
              </a:rPr>
              <a:t>an </a:t>
            </a:r>
            <a:r>
              <a:rPr lang="en-US" sz="2000" b="1" dirty="0">
                <a:solidFill>
                  <a:srgbClr val="000066"/>
                </a:solidFill>
              </a:rPr>
              <a:t>index </a:t>
            </a:r>
            <a:r>
              <a:rPr lang="en-US" sz="2000" b="1" i="1" dirty="0">
                <a:solidFill>
                  <a:srgbClr val="000066"/>
                </a:solidFill>
              </a:rPr>
              <a:t>i</a:t>
            </a:r>
            <a:r>
              <a:rPr lang="en-US" sz="2000" i="1" dirty="0">
                <a:solidFill>
                  <a:srgbClr val="000066"/>
                </a:solidFill>
              </a:rPr>
              <a:t> </a:t>
            </a:r>
            <a:r>
              <a:rPr lang="en-US" sz="2000" dirty="0">
                <a:solidFill>
                  <a:srgbClr val="000066"/>
                </a:solidFill>
              </a:rPr>
              <a:t>such that </a:t>
            </a:r>
            <a:r>
              <a:rPr lang="en-US" sz="2000" dirty="0" smtClean="0">
                <a:solidFill>
                  <a:srgbClr val="000066"/>
                </a:solidFill>
              </a:rPr>
              <a:t>both:</a:t>
            </a:r>
          </a:p>
          <a:p>
            <a:r>
              <a:rPr lang="en-PH" sz="2000" dirty="0" smtClean="0">
                <a:solidFill>
                  <a:srgbClr val="000066"/>
                </a:solidFill>
              </a:rPr>
              <a:t>	a</a:t>
            </a:r>
            <a:r>
              <a:rPr lang="en-PH" sz="2000" dirty="0">
                <a:solidFill>
                  <a:srgbClr val="000066"/>
                </a:solidFill>
              </a:rPr>
              <a:t>. </a:t>
            </a:r>
            <a:r>
              <a:rPr lang="en-PH" sz="2000" b="1" i="1" dirty="0">
                <a:solidFill>
                  <a:srgbClr val="CF3E3E"/>
                </a:solidFill>
              </a:rPr>
              <a:t>Finish</a:t>
            </a:r>
            <a:r>
              <a:rPr lang="en-PH" sz="2000" dirty="0">
                <a:solidFill>
                  <a:srgbClr val="CF3E3E"/>
                </a:solidFill>
              </a:rPr>
              <a:t>[</a:t>
            </a:r>
            <a:r>
              <a:rPr lang="en-PH" sz="2000" i="1" dirty="0">
                <a:solidFill>
                  <a:srgbClr val="CF3E3E"/>
                </a:solidFill>
              </a:rPr>
              <a:t>i</a:t>
            </a:r>
            <a:r>
              <a:rPr lang="en-PH" sz="2000" dirty="0">
                <a:solidFill>
                  <a:srgbClr val="CF3E3E"/>
                </a:solidFill>
              </a:rPr>
              <a:t>] </a:t>
            </a:r>
            <a:r>
              <a:rPr lang="en-PH" sz="2000" dirty="0" smtClean="0">
                <a:solidFill>
                  <a:srgbClr val="CF3E3E"/>
                </a:solidFill>
              </a:rPr>
              <a:t>== </a:t>
            </a:r>
            <a:r>
              <a:rPr lang="en-PH" sz="2000" b="1" i="1" dirty="0">
                <a:solidFill>
                  <a:srgbClr val="CF3E3E"/>
                </a:solidFill>
              </a:rPr>
              <a:t>false</a:t>
            </a:r>
          </a:p>
          <a:p>
            <a:r>
              <a:rPr lang="en-PH" sz="2000" dirty="0" smtClean="0">
                <a:solidFill>
                  <a:srgbClr val="000066"/>
                </a:solidFill>
              </a:rPr>
              <a:t>	b</a:t>
            </a:r>
            <a:r>
              <a:rPr lang="en-PH" sz="2000" dirty="0">
                <a:solidFill>
                  <a:srgbClr val="000066"/>
                </a:solidFill>
              </a:rPr>
              <a:t>. </a:t>
            </a:r>
            <a:r>
              <a:rPr lang="en-PH" sz="2000" b="1" i="1" dirty="0" smtClean="0">
                <a:solidFill>
                  <a:srgbClr val="CF3E3E"/>
                </a:solidFill>
              </a:rPr>
              <a:t>Need</a:t>
            </a:r>
            <a:r>
              <a:rPr lang="en-PH" sz="2000" b="1" i="1" baseline="-25000" dirty="0" smtClean="0">
                <a:solidFill>
                  <a:srgbClr val="CF3E3E"/>
                </a:solidFill>
              </a:rPr>
              <a:t>i</a:t>
            </a:r>
            <a:r>
              <a:rPr lang="en-PH" sz="2000" i="1" dirty="0" smtClean="0">
                <a:solidFill>
                  <a:srgbClr val="CF3E3E"/>
                </a:solidFill>
              </a:rPr>
              <a:t>  </a:t>
            </a:r>
            <a:r>
              <a:rPr lang="en-PH" sz="2000" dirty="0" smtClean="0">
                <a:solidFill>
                  <a:srgbClr val="CF3E3E"/>
                </a:solidFill>
              </a:rPr>
              <a:t>≤ </a:t>
            </a:r>
            <a:r>
              <a:rPr lang="en-PH" sz="2000" b="1" i="1" dirty="0">
                <a:solidFill>
                  <a:srgbClr val="CF3E3E"/>
                </a:solidFill>
              </a:rPr>
              <a:t>Work</a:t>
            </a:r>
          </a:p>
          <a:p>
            <a:endParaRPr lang="en-US" sz="2000" dirty="0" smtClean="0">
              <a:solidFill>
                <a:srgbClr val="000066"/>
              </a:solidFill>
            </a:endParaRPr>
          </a:p>
          <a:p>
            <a:r>
              <a:rPr lang="en-US" sz="2000" dirty="0" smtClean="0">
                <a:solidFill>
                  <a:srgbClr val="000066"/>
                </a:solidFill>
              </a:rPr>
              <a:t>	If </a:t>
            </a:r>
            <a:r>
              <a:rPr lang="en-US" sz="2000" dirty="0">
                <a:solidFill>
                  <a:srgbClr val="000066"/>
                </a:solidFill>
              </a:rPr>
              <a:t>no such </a:t>
            </a:r>
            <a:r>
              <a:rPr lang="en-US" sz="2000" b="1" i="1" dirty="0">
                <a:solidFill>
                  <a:srgbClr val="000066"/>
                </a:solidFill>
              </a:rPr>
              <a:t>i</a:t>
            </a:r>
            <a:r>
              <a:rPr lang="en-US" sz="2000" i="1" dirty="0">
                <a:solidFill>
                  <a:srgbClr val="000066"/>
                </a:solidFill>
              </a:rPr>
              <a:t> </a:t>
            </a:r>
            <a:r>
              <a:rPr lang="en-US" sz="2000" dirty="0">
                <a:solidFill>
                  <a:srgbClr val="000066"/>
                </a:solidFill>
              </a:rPr>
              <a:t>exists, go to step </a:t>
            </a:r>
            <a:r>
              <a:rPr lang="en-US" sz="2000" dirty="0" smtClean="0">
                <a:solidFill>
                  <a:srgbClr val="000066"/>
                </a:solidFill>
              </a:rPr>
              <a:t>4</a:t>
            </a:r>
            <a:endParaRPr lang="en-US" sz="2000" dirty="0">
              <a:solidFill>
                <a:srgbClr val="000066"/>
              </a:solidFill>
            </a:endParaRPr>
          </a:p>
          <a:p>
            <a:endParaRPr lang="en-PH" sz="2000" b="1" dirty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+mj-lt"/>
              <a:buAutoNum type="arabicPeriod" startAt="3"/>
            </a:pPr>
            <a:r>
              <a:rPr lang="en-PH" sz="2000" b="1" dirty="0" smtClean="0">
                <a:solidFill>
                  <a:srgbClr val="000066"/>
                </a:solidFill>
              </a:rPr>
              <a:t>Work </a:t>
            </a:r>
            <a:r>
              <a:rPr lang="en-PH" sz="2000" b="1" dirty="0">
                <a:solidFill>
                  <a:srgbClr val="000066"/>
                </a:solidFill>
              </a:rPr>
              <a:t>= Work + </a:t>
            </a:r>
            <a:r>
              <a:rPr lang="en-PH" sz="2000" b="1" i="1" dirty="0">
                <a:solidFill>
                  <a:srgbClr val="000066"/>
                </a:solidFill>
              </a:rPr>
              <a:t>Allocation</a:t>
            </a:r>
            <a:r>
              <a:rPr lang="en-PH" sz="2000" b="1" i="1" baseline="-25000" dirty="0">
                <a:solidFill>
                  <a:srgbClr val="000066"/>
                </a:solidFill>
              </a:rPr>
              <a:t>i </a:t>
            </a:r>
            <a:endParaRPr lang="en-PH" sz="2000" b="1" i="1" baseline="-25000" dirty="0" smtClean="0">
              <a:solidFill>
                <a:srgbClr val="000066"/>
              </a:solidFill>
            </a:endParaRPr>
          </a:p>
          <a:p>
            <a:r>
              <a:rPr lang="en-PH" sz="2000" b="1" i="1" dirty="0" smtClean="0">
                <a:solidFill>
                  <a:srgbClr val="000066"/>
                </a:solidFill>
              </a:rPr>
              <a:t>	</a:t>
            </a:r>
            <a:r>
              <a:rPr lang="en-PH" sz="2000" b="1" i="1" dirty="0" smtClean="0">
                <a:solidFill>
                  <a:srgbClr val="CF3E3E"/>
                </a:solidFill>
              </a:rPr>
              <a:t>Finish</a:t>
            </a:r>
            <a:r>
              <a:rPr lang="en-PH" sz="2000" dirty="0" smtClean="0">
                <a:solidFill>
                  <a:srgbClr val="CF3E3E"/>
                </a:solidFill>
              </a:rPr>
              <a:t>[</a:t>
            </a:r>
            <a:r>
              <a:rPr lang="en-PH" sz="2000" i="1" dirty="0" smtClean="0">
                <a:solidFill>
                  <a:srgbClr val="CF3E3E"/>
                </a:solidFill>
              </a:rPr>
              <a:t>i</a:t>
            </a:r>
            <a:r>
              <a:rPr lang="en-PH" sz="2000" dirty="0">
                <a:solidFill>
                  <a:srgbClr val="CF3E3E"/>
                </a:solidFill>
              </a:rPr>
              <a:t>] = </a:t>
            </a:r>
            <a:r>
              <a:rPr lang="en-PH" sz="2000" b="1" i="1" dirty="0">
                <a:solidFill>
                  <a:srgbClr val="CF3E3E"/>
                </a:solidFill>
              </a:rPr>
              <a:t>true</a:t>
            </a:r>
          </a:p>
          <a:p>
            <a:r>
              <a:rPr lang="en-PH" sz="2000" dirty="0" smtClean="0">
                <a:solidFill>
                  <a:srgbClr val="000066"/>
                </a:solidFill>
              </a:rPr>
              <a:t>	Go </a:t>
            </a:r>
            <a:r>
              <a:rPr lang="en-PH" sz="2000" dirty="0">
                <a:solidFill>
                  <a:srgbClr val="000066"/>
                </a:solidFill>
              </a:rPr>
              <a:t>to step </a:t>
            </a:r>
            <a:r>
              <a:rPr lang="en-PH" sz="2000" dirty="0" smtClean="0">
                <a:solidFill>
                  <a:srgbClr val="000066"/>
                </a:solidFill>
              </a:rPr>
              <a:t>2</a:t>
            </a:r>
            <a:endParaRPr lang="en-PH" sz="2000" dirty="0">
              <a:solidFill>
                <a:srgbClr val="000066"/>
              </a:solidFill>
            </a:endParaRPr>
          </a:p>
          <a:p>
            <a:endParaRPr lang="en-US" sz="2000" dirty="0" smtClean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+mj-lt"/>
              <a:buAutoNum type="arabicPeriod" startAt="4"/>
            </a:pPr>
            <a:r>
              <a:rPr lang="en-US" sz="2000" dirty="0" smtClean="0">
                <a:solidFill>
                  <a:srgbClr val="000066"/>
                </a:solidFill>
              </a:rPr>
              <a:t>If </a:t>
            </a:r>
            <a:r>
              <a:rPr lang="en-US" sz="2000" b="1" i="1" dirty="0">
                <a:solidFill>
                  <a:srgbClr val="000066"/>
                </a:solidFill>
              </a:rPr>
              <a:t>Finish</a:t>
            </a:r>
            <a:r>
              <a:rPr lang="en-US" sz="2000" dirty="0">
                <a:solidFill>
                  <a:srgbClr val="000066"/>
                </a:solidFill>
              </a:rPr>
              <a:t>[</a:t>
            </a:r>
            <a:r>
              <a:rPr lang="en-US" sz="2000" i="1" dirty="0">
                <a:solidFill>
                  <a:srgbClr val="000066"/>
                </a:solidFill>
              </a:rPr>
              <a:t>i</a:t>
            </a:r>
            <a:r>
              <a:rPr lang="en-US" sz="2000" dirty="0">
                <a:solidFill>
                  <a:srgbClr val="000066"/>
                </a:solidFill>
              </a:rPr>
              <a:t>] == </a:t>
            </a:r>
            <a:r>
              <a:rPr lang="en-US" sz="2000" b="1" i="1" dirty="0">
                <a:solidFill>
                  <a:srgbClr val="000066"/>
                </a:solidFill>
              </a:rPr>
              <a:t>true </a:t>
            </a:r>
            <a:r>
              <a:rPr lang="en-US" sz="2000" dirty="0">
                <a:solidFill>
                  <a:srgbClr val="000066"/>
                </a:solidFill>
              </a:rPr>
              <a:t>for all </a:t>
            </a:r>
            <a:r>
              <a:rPr lang="en-US" sz="2000" b="1" i="1" dirty="0">
                <a:solidFill>
                  <a:srgbClr val="000066"/>
                </a:solidFill>
              </a:rPr>
              <a:t>i</a:t>
            </a:r>
            <a:r>
              <a:rPr lang="en-US" sz="2000" i="1" dirty="0">
                <a:solidFill>
                  <a:srgbClr val="000066"/>
                </a:solidFill>
              </a:rPr>
              <a:t>, </a:t>
            </a:r>
            <a:r>
              <a:rPr lang="en-US" sz="2000" dirty="0">
                <a:solidFill>
                  <a:srgbClr val="000066"/>
                </a:solidFill>
              </a:rPr>
              <a:t>then the system is in a safe </a:t>
            </a:r>
            <a:r>
              <a:rPr lang="en-US" sz="2000" dirty="0" smtClean="0">
                <a:solidFill>
                  <a:srgbClr val="000066"/>
                </a:solidFill>
              </a:rPr>
              <a:t>state</a:t>
            </a:r>
            <a:endParaRPr lang="en-PH" sz="2000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SAFETY ALGORITHM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131977" y="2579985"/>
            <a:ext cx="2502569" cy="23155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b="1" u="sng" dirty="0" smtClean="0">
                <a:solidFill>
                  <a:srgbClr val="800000"/>
                </a:solidFill>
              </a:rPr>
              <a:t>Note:</a:t>
            </a:r>
          </a:p>
          <a:p>
            <a:pPr algn="just"/>
            <a:endParaRPr lang="en-US" sz="2000" dirty="0" smtClean="0">
              <a:solidFill>
                <a:srgbClr val="000066"/>
              </a:solidFill>
            </a:endParaRPr>
          </a:p>
          <a:p>
            <a:pPr algn="just"/>
            <a:r>
              <a:rPr lang="en-US" dirty="0" smtClean="0">
                <a:solidFill>
                  <a:srgbClr val="000066"/>
                </a:solidFill>
              </a:rPr>
              <a:t>This </a:t>
            </a:r>
            <a:r>
              <a:rPr lang="en-US" dirty="0">
                <a:solidFill>
                  <a:srgbClr val="000066"/>
                </a:solidFill>
              </a:rPr>
              <a:t>algorithm may require an order </a:t>
            </a:r>
            <a:r>
              <a:rPr lang="en-US" dirty="0" smtClean="0">
                <a:solidFill>
                  <a:srgbClr val="000066"/>
                </a:solidFill>
              </a:rPr>
              <a:t>of  O(</a:t>
            </a:r>
            <a:r>
              <a:rPr lang="en-US" b="1" i="1" dirty="0" smtClean="0">
                <a:solidFill>
                  <a:srgbClr val="000066"/>
                </a:solidFill>
              </a:rPr>
              <a:t>m </a:t>
            </a:r>
            <a:r>
              <a:rPr lang="en-US" b="1" dirty="0">
                <a:solidFill>
                  <a:srgbClr val="000066"/>
                </a:solidFill>
              </a:rPr>
              <a:t>× </a:t>
            </a:r>
            <a:r>
              <a:rPr lang="en-US" b="1" i="1" dirty="0" smtClean="0">
                <a:solidFill>
                  <a:srgbClr val="000066"/>
                </a:solidFill>
              </a:rPr>
              <a:t>n</a:t>
            </a:r>
            <a:r>
              <a:rPr lang="en-US" b="1" i="1" baseline="30000" dirty="0" smtClean="0">
                <a:solidFill>
                  <a:srgbClr val="000066"/>
                </a:solidFill>
              </a:rPr>
              <a:t>2</a:t>
            </a:r>
            <a:r>
              <a:rPr lang="en-US" dirty="0" smtClean="0">
                <a:solidFill>
                  <a:srgbClr val="000066"/>
                </a:solidFill>
              </a:rPr>
              <a:t>) operations </a:t>
            </a:r>
            <a:r>
              <a:rPr lang="en-US" dirty="0">
                <a:solidFill>
                  <a:srgbClr val="000066"/>
                </a:solidFill>
              </a:rPr>
              <a:t>to </a:t>
            </a:r>
            <a:r>
              <a:rPr lang="en-US" dirty="0" smtClean="0">
                <a:solidFill>
                  <a:srgbClr val="000066"/>
                </a:solidFill>
              </a:rPr>
              <a:t>determine whether</a:t>
            </a:r>
            <a:endParaRPr lang="en-US" dirty="0">
              <a:solidFill>
                <a:srgbClr val="000066"/>
              </a:solidFill>
            </a:endParaRPr>
          </a:p>
          <a:p>
            <a:pPr algn="just"/>
            <a:r>
              <a:rPr lang="en-PH" dirty="0">
                <a:solidFill>
                  <a:srgbClr val="000066"/>
                </a:solidFill>
              </a:rPr>
              <a:t>a state is safe.</a:t>
            </a:r>
          </a:p>
        </p:txBody>
      </p:sp>
    </p:spTree>
    <p:extLst>
      <p:ext uri="{BB962C8B-B14F-4D97-AF65-F5344CB8AC3E}">
        <p14:creationId xmlns:p14="http://schemas.microsoft.com/office/powerpoint/2010/main" val="32471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RESOURCE-REQUEST ALGORITHM 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6798" y="1316900"/>
            <a:ext cx="10635916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>
              <a:lnSpc>
                <a:spcPct val="9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b="1" i="1" dirty="0" smtClean="0">
                <a:solidFill>
                  <a:srgbClr val="CF3E3E"/>
                </a:solidFill>
              </a:rPr>
              <a:t>Request</a:t>
            </a:r>
            <a:r>
              <a:rPr lang="en-US" altLang="en-US" sz="2000" b="1" i="1" baseline="-25000" dirty="0" smtClean="0">
                <a:solidFill>
                  <a:srgbClr val="CF3E3E"/>
                </a:solidFill>
              </a:rPr>
              <a:t>i</a:t>
            </a:r>
            <a:r>
              <a:rPr lang="en-US" altLang="en-US" sz="2000" dirty="0" smtClean="0">
                <a:solidFill>
                  <a:srgbClr val="993366"/>
                </a:solidFill>
              </a:rPr>
              <a:t> </a:t>
            </a:r>
            <a:r>
              <a:rPr lang="en-US" altLang="en-US" sz="2000" dirty="0" smtClean="0">
                <a:solidFill>
                  <a:srgbClr val="000066"/>
                </a:solidFill>
              </a:rPr>
              <a:t>= request vector for thread </a:t>
            </a:r>
            <a:r>
              <a:rPr lang="en-US" altLang="en-US" sz="2000" b="1" dirty="0" smtClean="0">
                <a:solidFill>
                  <a:srgbClr val="CF3E3E"/>
                </a:solidFill>
              </a:rPr>
              <a:t>T</a:t>
            </a:r>
            <a:r>
              <a:rPr lang="en-US" altLang="en-US" sz="2000" b="1" i="1" dirty="0" smtClean="0">
                <a:solidFill>
                  <a:srgbClr val="CF3E3E"/>
                </a:solidFill>
              </a:rPr>
              <a:t>i</a:t>
            </a:r>
            <a:r>
              <a:rPr lang="en-US" altLang="en-US" sz="2000" i="1" dirty="0" smtClean="0">
                <a:solidFill>
                  <a:srgbClr val="993366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000" b="1" i="1" dirty="0">
              <a:solidFill>
                <a:srgbClr val="000066"/>
              </a:solidFill>
            </a:endParaRPr>
          </a:p>
          <a:p>
            <a:pPr marL="352425" indent="-352425">
              <a:lnSpc>
                <a:spcPct val="90000"/>
              </a:lnSpc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solidFill>
                  <a:srgbClr val="000066"/>
                </a:solidFill>
              </a:rPr>
              <a:t>If </a:t>
            </a:r>
            <a:r>
              <a:rPr lang="en-US" altLang="en-US" sz="2000" b="1" i="1" dirty="0">
                <a:solidFill>
                  <a:srgbClr val="000066"/>
                </a:solidFill>
              </a:rPr>
              <a:t>Request</a:t>
            </a:r>
            <a:r>
              <a:rPr lang="en-US" altLang="en-US" sz="2000" b="1" i="1" baseline="-25000" dirty="0">
                <a:solidFill>
                  <a:srgbClr val="000066"/>
                </a:solidFill>
              </a:rPr>
              <a:t>i</a:t>
            </a:r>
            <a:r>
              <a:rPr lang="en-US" altLang="en-US" sz="2000" b="1" baseline="-25000" dirty="0">
                <a:solidFill>
                  <a:srgbClr val="000066"/>
                </a:solidFill>
              </a:rPr>
              <a:t> </a:t>
            </a:r>
            <a:r>
              <a:rPr lang="en-US" altLang="en-US" sz="2000" b="1" dirty="0">
                <a:solidFill>
                  <a:srgbClr val="000066"/>
                </a:solidFill>
              </a:rPr>
              <a:t>[</a:t>
            </a:r>
            <a:r>
              <a:rPr lang="en-US" altLang="en-US" sz="2000" b="1" i="1" dirty="0">
                <a:solidFill>
                  <a:srgbClr val="000066"/>
                </a:solidFill>
              </a:rPr>
              <a:t>j</a:t>
            </a:r>
            <a:r>
              <a:rPr lang="en-US" altLang="en-US" sz="2000" b="1" dirty="0">
                <a:solidFill>
                  <a:srgbClr val="000066"/>
                </a:solidFill>
              </a:rPr>
              <a:t>] 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==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k</a:t>
            </a:r>
            <a:r>
              <a:rPr lang="en-US" altLang="en-US" sz="2000" i="1" dirty="0" smtClean="0">
                <a:solidFill>
                  <a:srgbClr val="000066"/>
                </a:solidFill>
              </a:rPr>
              <a:t>,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then </a:t>
            </a:r>
            <a:r>
              <a:rPr lang="en-US" altLang="en-US" sz="2000" dirty="0" smtClean="0">
                <a:solidFill>
                  <a:srgbClr val="000066"/>
                </a:solidFill>
              </a:rPr>
              <a:t>thread </a:t>
            </a:r>
            <a:r>
              <a:rPr lang="en-US" altLang="en-US" sz="20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000" b="1" i="1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wants </a:t>
            </a:r>
            <a:r>
              <a:rPr lang="en-US" altLang="en-US" sz="2000" b="1" i="1" dirty="0">
                <a:solidFill>
                  <a:srgbClr val="000066"/>
                </a:solidFill>
              </a:rPr>
              <a:t>k</a:t>
            </a:r>
            <a:r>
              <a:rPr lang="en-US" altLang="en-US" sz="2000" dirty="0">
                <a:solidFill>
                  <a:srgbClr val="000066"/>
                </a:solidFill>
              </a:rPr>
              <a:t> instances of resource type </a:t>
            </a:r>
            <a:r>
              <a:rPr lang="en-US" altLang="en-US" sz="2000" b="1" i="1" dirty="0">
                <a:solidFill>
                  <a:srgbClr val="000066"/>
                </a:solidFill>
              </a:rPr>
              <a:t>R</a:t>
            </a:r>
            <a:r>
              <a:rPr lang="en-US" altLang="en-US" sz="2000" b="1" i="1" baseline="-25000" dirty="0">
                <a:solidFill>
                  <a:srgbClr val="000066"/>
                </a:solidFill>
              </a:rPr>
              <a:t>j</a:t>
            </a:r>
            <a:endParaRPr lang="en-US" altLang="en-US" sz="2000" b="1" baseline="-25000" dirty="0">
              <a:solidFill>
                <a:srgbClr val="000066"/>
              </a:solidFill>
            </a:endParaRPr>
          </a:p>
          <a:p>
            <a:pPr marL="722313" lvl="1" indent="-369888">
              <a:lnSpc>
                <a:spcPct val="90000"/>
              </a:lnSpc>
              <a:buFont typeface="+mj-lt"/>
              <a:buAutoNum type="arabicPeriod"/>
            </a:pPr>
            <a:endParaRPr lang="en-US" altLang="en-US" sz="2000" dirty="0" smtClean="0">
              <a:solidFill>
                <a:srgbClr val="000066"/>
              </a:solidFill>
            </a:endParaRPr>
          </a:p>
          <a:p>
            <a:pPr marL="722313" lvl="1" indent="-369888" algn="just">
              <a:lnSpc>
                <a:spcPct val="90000"/>
              </a:lnSpc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000" dirty="0" smtClean="0">
                <a:solidFill>
                  <a:srgbClr val="000066"/>
                </a:solidFill>
              </a:rPr>
              <a:t>If </a:t>
            </a:r>
            <a:r>
              <a:rPr lang="en-US" altLang="en-US" sz="2000" b="1" i="1" dirty="0">
                <a:solidFill>
                  <a:srgbClr val="CF3E3E"/>
                </a:solidFill>
              </a:rPr>
              <a:t>Request</a:t>
            </a:r>
            <a:r>
              <a:rPr lang="en-US" altLang="en-US" sz="2000" b="1" i="1" baseline="-25000" dirty="0">
                <a:solidFill>
                  <a:srgbClr val="CF3E3E"/>
                </a:solidFill>
              </a:rPr>
              <a:t>i</a:t>
            </a:r>
            <a:r>
              <a:rPr lang="en-US" altLang="en-US" sz="2000" b="1" i="1" dirty="0">
                <a:solidFill>
                  <a:srgbClr val="CF3E3E"/>
                </a:solidFill>
              </a:rPr>
              <a:t> 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 </a:t>
            </a:r>
            <a:r>
              <a:rPr lang="en-US" altLang="en-US" sz="2000" b="1" i="1" dirty="0" smtClean="0">
                <a:solidFill>
                  <a:srgbClr val="CF3E3E"/>
                </a:solidFill>
                <a:sym typeface="Symbol" pitchFamily="18" charset="2"/>
              </a:rPr>
              <a:t>Need</a:t>
            </a:r>
            <a:r>
              <a:rPr lang="en-US" altLang="en-US" sz="2000" b="1" i="1" baseline="-25000" dirty="0" smtClean="0">
                <a:solidFill>
                  <a:srgbClr val="CF3E3E"/>
                </a:solidFill>
                <a:sym typeface="Symbol" pitchFamily="18" charset="2"/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,</a:t>
            </a:r>
            <a:r>
              <a:rPr lang="en-US" altLang="en-US" sz="2000" dirty="0" smtClean="0">
                <a:solidFill>
                  <a:srgbClr val="CF3E3E"/>
                </a:solidFill>
                <a:sym typeface="Symbol" pitchFamily="18" charset="2"/>
              </a:rPr>
              <a:t> 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go 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to step 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2. Otherwise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, raise 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an error 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condition, since 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the thread 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has exceeded its maximum 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claim</a:t>
            </a:r>
          </a:p>
          <a:p>
            <a:pPr marL="722313" lvl="1" indent="-369888" algn="just">
              <a:lnSpc>
                <a:spcPct val="90000"/>
              </a:lnSpc>
              <a:buClr>
                <a:srgbClr val="800000"/>
              </a:buClr>
              <a:buFont typeface="+mj-lt"/>
              <a:buAutoNum type="arabicPeriod"/>
            </a:pPr>
            <a:endParaRPr lang="en-US" altLang="en-US" sz="2000" dirty="0" smtClean="0">
              <a:solidFill>
                <a:srgbClr val="000066"/>
              </a:solidFill>
              <a:sym typeface="Symbol" pitchFamily="18" charset="2"/>
            </a:endParaRPr>
          </a:p>
          <a:p>
            <a:pPr marL="722313" lvl="1" indent="-369888" algn="just">
              <a:lnSpc>
                <a:spcPct val="90000"/>
              </a:lnSpc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If </a:t>
            </a:r>
            <a:r>
              <a:rPr lang="en-US" altLang="en-US" sz="2000" b="1" i="1" dirty="0">
                <a:solidFill>
                  <a:srgbClr val="CF3E3E"/>
                </a:solidFill>
              </a:rPr>
              <a:t>Request</a:t>
            </a:r>
            <a:r>
              <a:rPr lang="en-US" altLang="en-US" sz="2000" b="1" i="1" baseline="-25000" dirty="0">
                <a:solidFill>
                  <a:srgbClr val="CF3E3E"/>
                </a:solidFill>
              </a:rPr>
              <a:t>i</a:t>
            </a:r>
            <a:r>
              <a:rPr lang="en-US" altLang="en-US" sz="2000" b="1" dirty="0">
                <a:solidFill>
                  <a:srgbClr val="CF3E3E"/>
                </a:solidFill>
              </a:rPr>
              <a:t> 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 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Available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, go to step 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3. Otherwise, </a:t>
            </a:r>
            <a:r>
              <a:rPr lang="en-US" altLang="en-US" sz="2000" b="1" i="1" dirty="0" smtClean="0">
                <a:solidFill>
                  <a:srgbClr val="000066"/>
                </a:solidFill>
                <a:sym typeface="Symbol" pitchFamily="18" charset="2"/>
              </a:rPr>
              <a:t>T</a:t>
            </a:r>
            <a:r>
              <a:rPr lang="en-US" altLang="en-US" sz="2000" b="1" i="1" baseline="-25000" dirty="0" smtClean="0">
                <a:solidFill>
                  <a:srgbClr val="000066"/>
                </a:solidFill>
                <a:sym typeface="Symbol" pitchFamily="18" charset="2"/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  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must wait, since resources are not 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available</a:t>
            </a:r>
          </a:p>
          <a:p>
            <a:pPr marL="722313" lvl="1" indent="-369888" algn="just">
              <a:lnSpc>
                <a:spcPct val="90000"/>
              </a:lnSpc>
              <a:buClr>
                <a:srgbClr val="800000"/>
              </a:buClr>
              <a:buFont typeface="+mj-lt"/>
              <a:buAutoNum type="arabicPeriod"/>
            </a:pPr>
            <a:endParaRPr lang="en-US" altLang="en-US" sz="2000" dirty="0" smtClean="0">
              <a:solidFill>
                <a:srgbClr val="000066"/>
              </a:solidFill>
              <a:sym typeface="Symbol" pitchFamily="18" charset="2"/>
            </a:endParaRPr>
          </a:p>
          <a:p>
            <a:pPr marL="722313" lvl="1" indent="-369888" algn="just">
              <a:lnSpc>
                <a:spcPct val="90000"/>
              </a:lnSpc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Pretend 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to allocate requested resources to </a:t>
            </a:r>
            <a:r>
              <a:rPr lang="en-US" altLang="en-US" sz="2000" b="1" i="1" dirty="0" smtClean="0">
                <a:solidFill>
                  <a:srgbClr val="000066"/>
                </a:solidFill>
                <a:sym typeface="Symbol" pitchFamily="18" charset="2"/>
              </a:rPr>
              <a:t>T</a:t>
            </a:r>
            <a:r>
              <a:rPr lang="en-US" altLang="en-US" sz="2000" b="1" i="1" baseline="-25000" dirty="0" smtClean="0">
                <a:solidFill>
                  <a:srgbClr val="000066"/>
                </a:solidFill>
                <a:sym typeface="Symbol" pitchFamily="18" charset="2"/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by modifying the state as follows: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		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Available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 = 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Available </a:t>
            </a:r>
            <a:r>
              <a:rPr lang="en-US" altLang="en-US" sz="2000" b="1" dirty="0" smtClean="0">
                <a:solidFill>
                  <a:srgbClr val="CF3E3E"/>
                </a:solidFill>
                <a:sym typeface="Symbol" pitchFamily="18" charset="2"/>
              </a:rPr>
              <a:t>–</a:t>
            </a:r>
            <a:r>
              <a:rPr lang="en-US" altLang="en-US" sz="2000" b="1" i="1" dirty="0" smtClean="0">
                <a:solidFill>
                  <a:srgbClr val="CF3E3E"/>
                </a:solidFill>
                <a:sym typeface="Symbol" pitchFamily="18" charset="2"/>
              </a:rPr>
              <a:t> Request</a:t>
            </a:r>
            <a:r>
              <a:rPr lang="en-US" altLang="en-US" sz="2000" b="1" i="1" baseline="-25000" dirty="0" smtClean="0">
                <a:solidFill>
                  <a:srgbClr val="CF3E3E"/>
                </a:solidFill>
                <a:sym typeface="Symbol" pitchFamily="18" charset="2"/>
              </a:rPr>
              <a:t>i</a:t>
            </a:r>
            <a:endParaRPr lang="en-US" altLang="en-US" sz="2000" b="1" i="1" dirty="0">
              <a:solidFill>
                <a:srgbClr val="CF3E3E"/>
              </a:solidFill>
              <a:sym typeface="Symbol" pitchFamily="18" charset="2"/>
            </a:endParaRP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solidFill>
                  <a:srgbClr val="000066"/>
                </a:solidFill>
                <a:sym typeface="Symbol" pitchFamily="18" charset="2"/>
              </a:rPr>
              <a:t>		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Allocation</a:t>
            </a:r>
            <a:r>
              <a:rPr lang="en-US" altLang="en-US" sz="2000" b="1" i="1" baseline="-25000" dirty="0">
                <a:solidFill>
                  <a:srgbClr val="CF3E3E"/>
                </a:solidFill>
                <a:sym typeface="Symbol" pitchFamily="18" charset="2"/>
              </a:rPr>
              <a:t>i</a:t>
            </a:r>
            <a:r>
              <a:rPr lang="en-US" altLang="en-US" sz="2000" b="1" baseline="-25000" dirty="0">
                <a:solidFill>
                  <a:srgbClr val="CF3E3E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= 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Allocation</a:t>
            </a:r>
            <a:r>
              <a:rPr lang="en-US" altLang="en-US" sz="2000" b="1" i="1" baseline="-25000" dirty="0">
                <a:solidFill>
                  <a:srgbClr val="CF3E3E"/>
                </a:solidFill>
                <a:sym typeface="Symbol" pitchFamily="18" charset="2"/>
              </a:rPr>
              <a:t>i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 + </a:t>
            </a:r>
            <a:r>
              <a:rPr lang="en-US" altLang="en-US" sz="2000" b="1" i="1" dirty="0" smtClean="0">
                <a:solidFill>
                  <a:srgbClr val="CF3E3E"/>
                </a:solidFill>
                <a:sym typeface="Symbol" pitchFamily="18" charset="2"/>
              </a:rPr>
              <a:t>Request</a:t>
            </a:r>
            <a:r>
              <a:rPr lang="en-US" altLang="en-US" sz="2000" b="1" i="1" baseline="-25000" dirty="0" smtClean="0">
                <a:solidFill>
                  <a:srgbClr val="CF3E3E"/>
                </a:solidFill>
                <a:sym typeface="Symbol" pitchFamily="18" charset="2"/>
              </a:rPr>
              <a:t>i</a:t>
            </a:r>
            <a:endParaRPr lang="en-US" altLang="en-US" sz="2000" b="1" dirty="0">
              <a:solidFill>
                <a:srgbClr val="CF3E3E"/>
              </a:solidFill>
              <a:sym typeface="Symbol" pitchFamily="18" charset="2"/>
            </a:endParaRP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solidFill>
                  <a:srgbClr val="000066"/>
                </a:solidFill>
                <a:sym typeface="Symbol" pitchFamily="18" charset="2"/>
              </a:rPr>
              <a:t>		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Need</a:t>
            </a:r>
            <a:r>
              <a:rPr lang="en-US" altLang="en-US" sz="2000" b="1" i="1" baseline="-25000" dirty="0">
                <a:solidFill>
                  <a:srgbClr val="CF3E3E"/>
                </a:solidFill>
                <a:sym typeface="Symbol" pitchFamily="18" charset="2"/>
              </a:rPr>
              <a:t>i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=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 Need</a:t>
            </a:r>
            <a:r>
              <a:rPr lang="en-US" altLang="en-US" sz="2000" b="1" i="1" baseline="-25000" dirty="0">
                <a:solidFill>
                  <a:srgbClr val="CF3E3E"/>
                </a:solidFill>
                <a:sym typeface="Symbol" pitchFamily="18" charset="2"/>
              </a:rPr>
              <a:t>i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 – </a:t>
            </a:r>
            <a:r>
              <a:rPr lang="en-US" altLang="en-US" sz="2000" b="1" i="1" dirty="0" smtClean="0">
                <a:solidFill>
                  <a:srgbClr val="CF3E3E"/>
                </a:solidFill>
                <a:sym typeface="Symbol" pitchFamily="18" charset="2"/>
              </a:rPr>
              <a:t>Request</a:t>
            </a:r>
            <a:r>
              <a:rPr lang="en-US" altLang="en-US" sz="2000" b="1" i="1" baseline="-25000" dirty="0" smtClean="0">
                <a:solidFill>
                  <a:srgbClr val="CF3E3E"/>
                </a:solidFill>
                <a:sym typeface="Symbol" pitchFamily="18" charset="2"/>
              </a:rPr>
              <a:t>i</a:t>
            </a:r>
            <a:endParaRPr lang="en-US" altLang="en-US" sz="2000" b="1" i="1" dirty="0">
              <a:solidFill>
                <a:srgbClr val="CF3E3E"/>
              </a:solidFill>
              <a:sym typeface="Symbol" pitchFamily="18" charset="2"/>
            </a:endParaRP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</a:pPr>
            <a:endParaRPr lang="en-US" altLang="en-US" sz="2000" dirty="0" smtClean="0">
              <a:solidFill>
                <a:srgbClr val="000066"/>
              </a:solidFill>
              <a:sym typeface="Symbol" pitchFamily="18" charset="2"/>
            </a:endParaRPr>
          </a:p>
          <a:p>
            <a:pPr marL="352425" lvl="2" indent="-352425">
              <a:lnSpc>
                <a:spcPct val="90000"/>
              </a:lnSpc>
              <a:buClr>
                <a:srgbClr val="8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sym typeface="Symbol" pitchFamily="18" charset="2"/>
              </a:rPr>
              <a:t>If </a:t>
            </a:r>
            <a:r>
              <a:rPr lang="en-US" altLang="en-US" sz="2000" b="1" dirty="0">
                <a:solidFill>
                  <a:srgbClr val="000066"/>
                </a:solidFill>
                <a:sym typeface="Symbol" pitchFamily="18" charset="2"/>
              </a:rPr>
              <a:t>safe </a:t>
            </a:r>
            <a:r>
              <a:rPr lang="en-US" altLang="en-US" sz="2000" dirty="0">
                <a:solidFill>
                  <a:srgbClr val="800000"/>
                </a:solidFill>
                <a:sym typeface="Symbol" pitchFamily="18" charset="2"/>
              </a:rPr>
              <a:t> the resources are allocated to </a:t>
            </a:r>
            <a:r>
              <a:rPr lang="en-US" altLang="en-US" sz="2000" b="1" i="1" dirty="0" smtClean="0">
                <a:solidFill>
                  <a:srgbClr val="800000"/>
                </a:solidFill>
                <a:sym typeface="Symbol" pitchFamily="18" charset="2"/>
              </a:rPr>
              <a:t>T</a:t>
            </a:r>
            <a:r>
              <a:rPr lang="en-US" altLang="en-US" sz="2000" b="1" i="1" baseline="-25000" dirty="0" smtClean="0">
                <a:solidFill>
                  <a:srgbClr val="800000"/>
                </a:solidFill>
                <a:sym typeface="Symbol" pitchFamily="18" charset="2"/>
              </a:rPr>
              <a:t>i</a:t>
            </a:r>
            <a:endParaRPr lang="en-US" altLang="en-US" sz="2000" b="1" i="1" baseline="-25000" dirty="0">
              <a:solidFill>
                <a:srgbClr val="800000"/>
              </a:solidFill>
              <a:sym typeface="Symbol" pitchFamily="18" charset="2"/>
            </a:endParaRPr>
          </a:p>
          <a:p>
            <a:pPr marL="352425" lvl="2" indent="-352425">
              <a:lnSpc>
                <a:spcPct val="90000"/>
              </a:lnSpc>
              <a:buClr>
                <a:srgbClr val="800000"/>
              </a:buClr>
              <a:buSzPct val="100000"/>
              <a:buFont typeface="Wingdings" panose="05000000000000000000" pitchFamily="2" charset="2"/>
              <a:buChar char="§"/>
            </a:pPr>
            <a:endParaRPr lang="en-US" altLang="en-US" sz="2000" dirty="0" smtClean="0">
              <a:solidFill>
                <a:srgbClr val="800000"/>
              </a:solidFill>
              <a:sym typeface="Symbol" pitchFamily="18" charset="2"/>
            </a:endParaRPr>
          </a:p>
          <a:p>
            <a:pPr marL="352425" lvl="2" indent="-352425">
              <a:lnSpc>
                <a:spcPct val="90000"/>
              </a:lnSpc>
              <a:buClr>
                <a:srgbClr val="8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solidFill>
                  <a:srgbClr val="000066"/>
                </a:solidFill>
                <a:sym typeface="Symbol" pitchFamily="18" charset="2"/>
              </a:rPr>
              <a:t>If </a:t>
            </a:r>
            <a:r>
              <a:rPr lang="en-US" altLang="en-US" sz="2000" b="1" dirty="0">
                <a:solidFill>
                  <a:srgbClr val="000066"/>
                </a:solidFill>
                <a:sym typeface="Symbol" pitchFamily="18" charset="2"/>
              </a:rPr>
              <a:t>unsafe </a:t>
            </a:r>
            <a:r>
              <a:rPr lang="en-US" altLang="en-US" sz="2000" dirty="0">
                <a:solidFill>
                  <a:srgbClr val="800000"/>
                </a:solidFill>
                <a:sym typeface="Symbol" pitchFamily="18" charset="2"/>
              </a:rPr>
              <a:t> </a:t>
            </a:r>
            <a:r>
              <a:rPr lang="en-US" altLang="en-US" sz="2000" b="1" i="1" dirty="0" smtClean="0">
                <a:solidFill>
                  <a:srgbClr val="800000"/>
                </a:solidFill>
                <a:sym typeface="Symbol" pitchFamily="18" charset="2"/>
              </a:rPr>
              <a:t>T</a:t>
            </a:r>
            <a:r>
              <a:rPr lang="en-US" altLang="en-US" sz="2000" b="1" i="1" baseline="-25000" dirty="0" smtClean="0">
                <a:solidFill>
                  <a:srgbClr val="800000"/>
                </a:solidFill>
                <a:sym typeface="Symbol" pitchFamily="18" charset="2"/>
              </a:rPr>
              <a:t>i</a:t>
            </a:r>
            <a:r>
              <a:rPr lang="en-US" altLang="en-US" sz="2000" dirty="0" smtClean="0">
                <a:solidFill>
                  <a:srgbClr val="800000"/>
                </a:solidFill>
                <a:sym typeface="Symbol" pitchFamily="18" charset="2"/>
              </a:rPr>
              <a:t> </a:t>
            </a:r>
            <a:r>
              <a:rPr lang="en-US" altLang="en-US" sz="2000" dirty="0">
                <a:solidFill>
                  <a:srgbClr val="800000"/>
                </a:solidFill>
                <a:sym typeface="Symbol" pitchFamily="18" charset="2"/>
              </a:rPr>
              <a:t>must wait, and the old resource-allocation state is restored</a:t>
            </a:r>
            <a:endParaRPr lang="en-PH" sz="2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31652" y="1286669"/>
            <a:ext cx="10566206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Given:</a:t>
            </a:r>
          </a:p>
          <a:p>
            <a:pPr marL="365125">
              <a:buClr>
                <a:srgbClr val="800000"/>
              </a:buClr>
            </a:pPr>
            <a:endParaRPr lang="en-US" sz="2400" dirty="0" smtClean="0">
              <a:solidFill>
                <a:srgbClr val="000066"/>
              </a:solidFill>
            </a:endParaRPr>
          </a:p>
          <a:p>
            <a:pPr marL="365125">
              <a:buClr>
                <a:srgbClr val="800000"/>
              </a:buClr>
            </a:pPr>
            <a:r>
              <a:rPr lang="en-US" sz="2400" dirty="0" smtClean="0">
                <a:solidFill>
                  <a:srgbClr val="000066"/>
                </a:solidFill>
              </a:rPr>
              <a:t>Consider </a:t>
            </a:r>
            <a:r>
              <a:rPr lang="en-US" sz="2400" dirty="0">
                <a:solidFill>
                  <a:srgbClr val="000066"/>
                </a:solidFill>
              </a:rPr>
              <a:t>a system </a:t>
            </a:r>
            <a:r>
              <a:rPr lang="en-US" sz="2400" dirty="0" smtClean="0">
                <a:solidFill>
                  <a:srgbClr val="000066"/>
                </a:solidFill>
              </a:rPr>
              <a:t>with:</a:t>
            </a:r>
          </a:p>
          <a:p>
            <a:pPr marL="722313" indent="-36988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5</a:t>
            </a:r>
            <a:r>
              <a:rPr lang="en-US" sz="2400" dirty="0" smtClean="0">
                <a:solidFill>
                  <a:srgbClr val="CF3E3E"/>
                </a:solidFill>
              </a:rPr>
              <a:t> threads </a:t>
            </a:r>
            <a:r>
              <a:rPr lang="en-US" sz="2400" i="1" dirty="0" smtClean="0">
                <a:solidFill>
                  <a:srgbClr val="000066"/>
                </a:solidFill>
              </a:rPr>
              <a:t>T</a:t>
            </a:r>
            <a:r>
              <a:rPr lang="en-US" sz="2400" i="1" baseline="-25000" dirty="0" smtClean="0">
                <a:solidFill>
                  <a:srgbClr val="000066"/>
                </a:solidFill>
              </a:rPr>
              <a:t>0</a:t>
            </a:r>
            <a:r>
              <a:rPr lang="en-US" sz="2400" i="1" dirty="0" smtClean="0">
                <a:solidFill>
                  <a:srgbClr val="CF3E3E"/>
                </a:solidFill>
              </a:rPr>
              <a:t> </a:t>
            </a:r>
            <a:r>
              <a:rPr lang="en-US" sz="2400" dirty="0" smtClean="0">
                <a:solidFill>
                  <a:srgbClr val="CF3E3E"/>
                </a:solidFill>
              </a:rPr>
              <a:t>through</a:t>
            </a:r>
            <a:r>
              <a:rPr lang="en-US" sz="2400" i="1" dirty="0" smtClean="0">
                <a:solidFill>
                  <a:srgbClr val="CF3E3E"/>
                </a:solidFill>
              </a:rPr>
              <a:t> </a:t>
            </a:r>
            <a:r>
              <a:rPr lang="en-US" sz="2400" i="1" dirty="0" smtClean="0">
                <a:solidFill>
                  <a:srgbClr val="000066"/>
                </a:solidFill>
              </a:rPr>
              <a:t>T</a:t>
            </a:r>
            <a:r>
              <a:rPr lang="en-US" sz="2400" i="1" baseline="-25000" dirty="0" smtClean="0">
                <a:solidFill>
                  <a:srgbClr val="000066"/>
                </a:solidFill>
              </a:rPr>
              <a:t>4</a:t>
            </a:r>
          </a:p>
          <a:p>
            <a:pPr marL="722313" indent="-36988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3</a:t>
            </a:r>
            <a:r>
              <a:rPr lang="en-US" sz="2400" dirty="0" smtClean="0">
                <a:solidFill>
                  <a:srgbClr val="CF3E3E"/>
                </a:solidFill>
              </a:rPr>
              <a:t> resource </a:t>
            </a:r>
            <a:r>
              <a:rPr lang="en-US" sz="2400" dirty="0">
                <a:solidFill>
                  <a:srgbClr val="CF3E3E"/>
                </a:solidFill>
              </a:rPr>
              <a:t>types </a:t>
            </a:r>
            <a:r>
              <a:rPr lang="en-US" sz="2400" i="1" dirty="0">
                <a:solidFill>
                  <a:srgbClr val="000066"/>
                </a:solidFill>
              </a:rPr>
              <a:t>A, B, </a:t>
            </a:r>
            <a:r>
              <a:rPr lang="en-US" sz="2400" dirty="0">
                <a:solidFill>
                  <a:srgbClr val="CF3E3E"/>
                </a:solidFill>
              </a:rPr>
              <a:t>and </a:t>
            </a:r>
            <a:r>
              <a:rPr lang="en-US" sz="2400" i="1" dirty="0" smtClean="0">
                <a:solidFill>
                  <a:srgbClr val="000066"/>
                </a:solidFill>
              </a:rPr>
              <a:t>C</a:t>
            </a:r>
          </a:p>
          <a:p>
            <a:pPr marL="722313" indent="-36988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b="1" i="1" dirty="0" smtClean="0">
                <a:solidFill>
                  <a:srgbClr val="000066"/>
                </a:solidFill>
              </a:rPr>
              <a:t>A</a:t>
            </a:r>
            <a:r>
              <a:rPr lang="en-US" sz="2400" i="1" dirty="0" smtClean="0">
                <a:solidFill>
                  <a:srgbClr val="000066"/>
                </a:solidFill>
              </a:rPr>
              <a:t> </a:t>
            </a:r>
            <a:r>
              <a:rPr lang="en-US" sz="2400" dirty="0" smtClean="0">
                <a:solidFill>
                  <a:srgbClr val="000066"/>
                </a:solidFill>
              </a:rPr>
              <a:t>(</a:t>
            </a:r>
            <a:r>
              <a:rPr lang="en-US" sz="2400" dirty="0" smtClean="0">
                <a:solidFill>
                  <a:srgbClr val="CF3E3E"/>
                </a:solidFill>
              </a:rPr>
              <a:t>10 instances</a:t>
            </a:r>
            <a:r>
              <a:rPr lang="en-US" sz="2400" dirty="0" smtClean="0">
                <a:solidFill>
                  <a:srgbClr val="000066"/>
                </a:solidFill>
              </a:rPr>
              <a:t>), </a:t>
            </a:r>
            <a:r>
              <a:rPr lang="en-US" sz="2400" b="1" i="1" dirty="0" smtClean="0">
                <a:solidFill>
                  <a:srgbClr val="000066"/>
                </a:solidFill>
              </a:rPr>
              <a:t>B</a:t>
            </a:r>
            <a:r>
              <a:rPr lang="en-US" sz="2400" i="1" dirty="0" smtClean="0">
                <a:solidFill>
                  <a:srgbClr val="000066"/>
                </a:solidFill>
              </a:rPr>
              <a:t> </a:t>
            </a:r>
            <a:r>
              <a:rPr lang="en-US" sz="2400" dirty="0" smtClean="0">
                <a:solidFill>
                  <a:srgbClr val="000066"/>
                </a:solidFill>
              </a:rPr>
              <a:t>(</a:t>
            </a:r>
            <a:r>
              <a:rPr lang="en-US" sz="2400" dirty="0" smtClean="0">
                <a:solidFill>
                  <a:srgbClr val="CF3E3E"/>
                </a:solidFill>
              </a:rPr>
              <a:t>5 instances</a:t>
            </a:r>
            <a:r>
              <a:rPr lang="en-US" sz="2400" dirty="0" smtClean="0">
                <a:solidFill>
                  <a:srgbClr val="000066"/>
                </a:solidFill>
              </a:rPr>
              <a:t>), </a:t>
            </a:r>
            <a:r>
              <a:rPr lang="en-US" sz="2400" dirty="0">
                <a:solidFill>
                  <a:srgbClr val="CF3E3E"/>
                </a:solidFill>
              </a:rPr>
              <a:t>and</a:t>
            </a:r>
            <a:r>
              <a:rPr lang="en-US" sz="2400" dirty="0">
                <a:solidFill>
                  <a:srgbClr val="000066"/>
                </a:solidFill>
              </a:rPr>
              <a:t> </a:t>
            </a:r>
            <a:r>
              <a:rPr lang="en-US" sz="2400" b="1" i="1" dirty="0" smtClean="0">
                <a:solidFill>
                  <a:srgbClr val="000066"/>
                </a:solidFill>
              </a:rPr>
              <a:t>C</a:t>
            </a:r>
            <a:r>
              <a:rPr lang="en-US" sz="2400" i="1" dirty="0" smtClean="0">
                <a:solidFill>
                  <a:srgbClr val="000066"/>
                </a:solidFill>
              </a:rPr>
              <a:t> </a:t>
            </a:r>
            <a:r>
              <a:rPr lang="en-US" sz="2400" dirty="0" smtClean="0">
                <a:solidFill>
                  <a:srgbClr val="000066"/>
                </a:solidFill>
              </a:rPr>
              <a:t>(</a:t>
            </a:r>
            <a:r>
              <a:rPr lang="en-US" sz="2400" i="1" dirty="0" smtClean="0">
                <a:solidFill>
                  <a:srgbClr val="CF3E3E"/>
                </a:solidFill>
              </a:rPr>
              <a:t>7 </a:t>
            </a:r>
            <a:r>
              <a:rPr lang="en-US" sz="2400" dirty="0" smtClean="0">
                <a:solidFill>
                  <a:srgbClr val="CF3E3E"/>
                </a:solidFill>
              </a:rPr>
              <a:t>instances</a:t>
            </a:r>
            <a:r>
              <a:rPr lang="en-US" sz="2400" dirty="0" smtClean="0">
                <a:solidFill>
                  <a:srgbClr val="000066"/>
                </a:solidFill>
              </a:rPr>
              <a:t>)</a:t>
            </a: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Suppose </a:t>
            </a:r>
            <a:r>
              <a:rPr lang="en-US" sz="2400" dirty="0">
                <a:solidFill>
                  <a:srgbClr val="000066"/>
                </a:solidFill>
              </a:rPr>
              <a:t>that the following snapshot represents the </a:t>
            </a:r>
            <a:r>
              <a:rPr lang="en-US" sz="2400" dirty="0" smtClean="0">
                <a:solidFill>
                  <a:srgbClr val="000066"/>
                </a:solidFill>
              </a:rPr>
              <a:t>current </a:t>
            </a:r>
            <a:r>
              <a:rPr lang="en-PH" sz="2400" dirty="0" smtClean="0">
                <a:solidFill>
                  <a:srgbClr val="000066"/>
                </a:solidFill>
              </a:rPr>
              <a:t>state </a:t>
            </a:r>
            <a:r>
              <a:rPr lang="en-PH" sz="2400" dirty="0">
                <a:solidFill>
                  <a:srgbClr val="000066"/>
                </a:solidFill>
              </a:rPr>
              <a:t>of the system</a:t>
            </a:r>
            <a:r>
              <a:rPr lang="en-PH" sz="2400" dirty="0" smtClean="0">
                <a:solidFill>
                  <a:srgbClr val="000066"/>
                </a:solidFill>
              </a:rPr>
              <a:t>:</a:t>
            </a:r>
          </a:p>
          <a:p>
            <a:pPr algn="just"/>
            <a:endParaRPr lang="en-US" sz="2000" dirty="0">
              <a:solidFill>
                <a:srgbClr val="000066"/>
              </a:solidFill>
            </a:endParaRPr>
          </a:p>
          <a:p>
            <a:pPr algn="just"/>
            <a:endParaRPr lang="en-US" sz="2000" dirty="0" smtClean="0">
              <a:solidFill>
                <a:srgbClr val="000066"/>
              </a:solidFill>
            </a:endParaRPr>
          </a:p>
          <a:p>
            <a:pPr algn="just"/>
            <a:endParaRPr lang="en-US" sz="2000" dirty="0">
              <a:solidFill>
                <a:srgbClr val="000066"/>
              </a:solidFill>
            </a:endParaRPr>
          </a:p>
          <a:p>
            <a:pPr algn="just"/>
            <a:endParaRPr lang="en-US" sz="2000" dirty="0" smtClean="0">
              <a:solidFill>
                <a:srgbClr val="000066"/>
              </a:solidFill>
            </a:endParaRPr>
          </a:p>
          <a:p>
            <a:pPr algn="just"/>
            <a:endParaRPr lang="en-US" sz="2000" dirty="0">
              <a:solidFill>
                <a:srgbClr val="000066"/>
              </a:solidFill>
            </a:endParaRPr>
          </a:p>
          <a:p>
            <a:pPr algn="just"/>
            <a:endParaRPr lang="en-US" sz="2000" dirty="0" smtClean="0">
              <a:solidFill>
                <a:srgbClr val="000066"/>
              </a:solidFill>
            </a:endParaRPr>
          </a:p>
          <a:p>
            <a:pPr algn="just"/>
            <a:endParaRPr lang="en-US" sz="2000" dirty="0">
              <a:solidFill>
                <a:srgbClr val="0000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756" y="492517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BANKER’S ALGORITHM: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EXAMPLE1 – P1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/>
          <a:srcRect l="38333" t="38343" r="34650" b="42832"/>
          <a:stretch/>
        </p:blipFill>
        <p:spPr>
          <a:xfrm>
            <a:off x="3714755" y="3997069"/>
            <a:ext cx="540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4654" y="1741802"/>
            <a:ext cx="12020204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algn="just">
              <a:buClr>
                <a:srgbClr val="800000"/>
              </a:buClr>
              <a:tabLst>
                <a:tab pos="2452688" algn="l"/>
                <a:tab pos="3492500" algn="ctr"/>
              </a:tabLst>
            </a:pPr>
            <a:r>
              <a:rPr lang="en-US" altLang="en-US" sz="2400" dirty="0">
                <a:solidFill>
                  <a:srgbClr val="000066"/>
                </a:solidFill>
              </a:rPr>
              <a:t>The content of the matrix </a:t>
            </a:r>
            <a:r>
              <a:rPr lang="en-US" altLang="en-US" sz="2400" b="1" i="1" dirty="0">
                <a:solidFill>
                  <a:srgbClr val="000066"/>
                </a:solidFill>
              </a:rPr>
              <a:t>Need</a:t>
            </a:r>
            <a:r>
              <a:rPr lang="en-US" altLang="en-US" sz="2400" dirty="0">
                <a:solidFill>
                  <a:srgbClr val="000066"/>
                </a:solidFill>
              </a:rPr>
              <a:t> is defined to be </a:t>
            </a:r>
            <a:r>
              <a:rPr lang="en-US" altLang="en-US" sz="2400" b="1" i="1" dirty="0">
                <a:solidFill>
                  <a:srgbClr val="000066"/>
                </a:solidFill>
              </a:rPr>
              <a:t>Max</a:t>
            </a:r>
            <a:r>
              <a:rPr lang="en-US" altLang="en-US" sz="2400" b="1" dirty="0">
                <a:solidFill>
                  <a:srgbClr val="000066"/>
                </a:solidFill>
              </a:rPr>
              <a:t> – </a:t>
            </a:r>
            <a:r>
              <a:rPr lang="en-US" altLang="en-US" sz="2400" b="1" i="1" dirty="0" smtClean="0">
                <a:solidFill>
                  <a:srgbClr val="000066"/>
                </a:solidFill>
              </a:rPr>
              <a:t>Allocation</a:t>
            </a:r>
            <a:r>
              <a:rPr lang="en-US" altLang="en-US" sz="2400" dirty="0" smtClean="0">
                <a:solidFill>
                  <a:srgbClr val="000066"/>
                </a:solidFill>
              </a:rPr>
              <a:t> and is as follows:</a:t>
            </a:r>
            <a:endParaRPr lang="en-US" altLang="en-US" sz="2400" b="1" dirty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endParaRPr lang="en-US" altLang="en-US" sz="2000" dirty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endParaRPr lang="en-US" altLang="en-US" sz="2000" dirty="0" smtClean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endParaRPr lang="en-US" altLang="en-US" sz="2000" dirty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endParaRPr lang="en-US" altLang="en-US" sz="2000" dirty="0" smtClean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endParaRPr lang="en-US" altLang="en-US" sz="2000" dirty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452688" algn="l"/>
                <a:tab pos="3492500" algn="ctr"/>
              </a:tabLst>
            </a:pPr>
            <a:r>
              <a:rPr lang="en-US" altLang="en-US" sz="2000" dirty="0">
                <a:solidFill>
                  <a:srgbClr val="000066"/>
                </a:solidFill>
              </a:rPr>
              <a:t>			</a:t>
            </a:r>
            <a:br>
              <a:rPr lang="en-US" altLang="en-US" sz="2000" dirty="0">
                <a:solidFill>
                  <a:srgbClr val="000066"/>
                </a:solidFill>
              </a:rPr>
            </a:br>
            <a:endParaRPr lang="en-US" altLang="en-US" sz="2000" dirty="0">
              <a:solidFill>
                <a:srgbClr val="000066"/>
              </a:solidFill>
            </a:endParaRPr>
          </a:p>
          <a:p>
            <a:pPr>
              <a:tabLst>
                <a:tab pos="2452688" algn="l"/>
                <a:tab pos="3492500" algn="ctr"/>
              </a:tabLst>
            </a:pPr>
            <a:endParaRPr lang="en-US" altLang="en-US" sz="2000" dirty="0" smtClean="0">
              <a:solidFill>
                <a:srgbClr val="000066"/>
              </a:solidFill>
            </a:endParaRPr>
          </a:p>
          <a:p>
            <a:pPr>
              <a:tabLst>
                <a:tab pos="2452688" algn="l"/>
                <a:tab pos="3492500" algn="ctr"/>
              </a:tabLst>
            </a:pPr>
            <a:endParaRPr lang="en-US" altLang="en-US" sz="2000" dirty="0" smtClean="0">
              <a:solidFill>
                <a:srgbClr val="000066"/>
              </a:solidFill>
            </a:endParaRPr>
          </a:p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  <a:tabLst>
                <a:tab pos="2452688" algn="l"/>
                <a:tab pos="3492500" algn="ctr"/>
              </a:tabLst>
            </a:pPr>
            <a:r>
              <a:rPr lang="en-US" altLang="en-US" sz="2400" b="1" dirty="0" smtClean="0">
                <a:solidFill>
                  <a:srgbClr val="000066"/>
                </a:solidFill>
              </a:rPr>
              <a:t>Task:</a:t>
            </a:r>
          </a:p>
          <a:p>
            <a:pPr marL="365125">
              <a:tabLst>
                <a:tab pos="2452688" algn="l"/>
                <a:tab pos="3492500" algn="ctr"/>
              </a:tabLst>
            </a:pPr>
            <a:r>
              <a:rPr lang="en-US" altLang="en-US" sz="2400" dirty="0" smtClean="0">
                <a:solidFill>
                  <a:srgbClr val="000066"/>
                </a:solidFill>
              </a:rPr>
              <a:t>Determine the sequence that will make the system in a safe state. 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3"/>
          <a:srcRect l="47102" t="62821" r="42945" b="18460"/>
          <a:stretch/>
        </p:blipFill>
        <p:spPr>
          <a:xfrm>
            <a:off x="5154756" y="2462295"/>
            <a:ext cx="2520000" cy="21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756" y="492517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BANKER’S ALGORITHM: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EXAMPLE1 – P2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36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3105" y="1216481"/>
            <a:ext cx="7279793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4013" indent="-354013" algn="just">
              <a:buClr>
                <a:srgbClr val="800000"/>
              </a:buClr>
              <a:buFont typeface="Wingdings" panose="05000000000000000000" pitchFamily="2" charset="2"/>
              <a:buChar char="§"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sz="2000" b="1" dirty="0" smtClean="0">
                <a:solidFill>
                  <a:srgbClr val="000066"/>
                </a:solidFill>
              </a:rPr>
              <a:t>Given: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</a:p>
          <a:p>
            <a:pPr marL="354013" algn="just">
              <a:buClr>
                <a:srgbClr val="800000"/>
              </a:buCl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sz="2000" dirty="0" smtClean="0">
                <a:solidFill>
                  <a:srgbClr val="000066"/>
                </a:solidFill>
              </a:rPr>
              <a:t>Suppose </a:t>
            </a:r>
            <a:r>
              <a:rPr lang="en-US" altLang="en-US" sz="2000" b="1" i="1" dirty="0">
                <a:solidFill>
                  <a:srgbClr val="000066"/>
                </a:solidFill>
              </a:rPr>
              <a:t>T</a:t>
            </a:r>
            <a:r>
              <a:rPr lang="en-US" altLang="en-US" sz="2000" b="1" baseline="-25000" dirty="0">
                <a:solidFill>
                  <a:srgbClr val="000066"/>
                </a:solidFill>
              </a:rPr>
              <a:t>1</a:t>
            </a:r>
            <a:r>
              <a:rPr lang="en-US" altLang="en-US" sz="2000" dirty="0" smtClean="0">
                <a:solidFill>
                  <a:srgbClr val="000066"/>
                </a:solidFill>
              </a:rPr>
              <a:t> requests:</a:t>
            </a:r>
          </a:p>
          <a:p>
            <a:pPr marL="900113" indent="-177800" algn="just">
              <a:buClr>
                <a:srgbClr val="800000"/>
              </a:buClr>
              <a:buFont typeface="Arial" panose="020B0604020202020204" pitchFamily="34" charset="0"/>
              <a:buChar char="•"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sz="2000" dirty="0" smtClean="0">
                <a:solidFill>
                  <a:srgbClr val="000066"/>
                </a:solidFill>
              </a:rPr>
              <a:t>1 additional instance of A  </a:t>
            </a:r>
          </a:p>
          <a:p>
            <a:pPr marL="900113" indent="-177800" algn="just">
              <a:buClr>
                <a:srgbClr val="800000"/>
              </a:buClr>
              <a:buFont typeface="Arial" panose="020B0604020202020204" pitchFamily="34" charset="0"/>
              <a:buChar char="•"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sz="2000" dirty="0" smtClean="0">
                <a:solidFill>
                  <a:srgbClr val="000066"/>
                </a:solidFill>
              </a:rPr>
              <a:t>2 instances of C</a:t>
            </a:r>
          </a:p>
          <a:p>
            <a:pPr marL="900113" indent="-177800" algn="just">
              <a:buClr>
                <a:srgbClr val="800000"/>
              </a:buClr>
              <a:buFont typeface="Arial" panose="020B0604020202020204" pitchFamily="34" charset="0"/>
              <a:buChar char="•"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sz="2000" dirty="0" smtClean="0">
                <a:solidFill>
                  <a:srgbClr val="000066"/>
                </a:solidFill>
              </a:rPr>
              <a:t>[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Request</a:t>
            </a:r>
            <a:r>
              <a:rPr lang="en-US" altLang="en-US" sz="2000" b="1" baseline="-25000" dirty="0" smtClean="0">
                <a:solidFill>
                  <a:srgbClr val="000066"/>
                </a:solidFill>
              </a:rPr>
              <a:t>1</a:t>
            </a:r>
            <a:r>
              <a:rPr lang="en-US" altLang="en-US" sz="2000" b="1" dirty="0" smtClean="0">
                <a:solidFill>
                  <a:srgbClr val="000066"/>
                </a:solidFill>
              </a:rPr>
              <a:t> = (1,0,2)</a:t>
            </a:r>
            <a:r>
              <a:rPr lang="en-US" altLang="en-US" sz="2000" dirty="0" smtClean="0">
                <a:solidFill>
                  <a:srgbClr val="000066"/>
                </a:solidFill>
              </a:rPr>
              <a:t>]</a:t>
            </a:r>
          </a:p>
          <a:p>
            <a:pPr algn="just">
              <a:buClr>
                <a:srgbClr val="800000"/>
              </a:buCl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sz="2000" dirty="0" smtClean="0">
              <a:solidFill>
                <a:srgbClr val="000066"/>
              </a:solidFill>
            </a:endParaRPr>
          </a:p>
          <a:p>
            <a:pPr marL="354013" indent="-354013" algn="just">
              <a:buClr>
                <a:srgbClr val="800000"/>
              </a:buClr>
              <a:buFont typeface="Wingdings" panose="05000000000000000000" pitchFamily="2" charset="2"/>
              <a:buChar char="§"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sz="2000" b="1" dirty="0" smtClean="0">
                <a:solidFill>
                  <a:srgbClr val="000066"/>
                </a:solidFill>
              </a:rPr>
              <a:t>Task:</a:t>
            </a:r>
            <a:r>
              <a:rPr lang="en-US" altLang="en-US" sz="2000" dirty="0" smtClean="0">
                <a:solidFill>
                  <a:srgbClr val="000066"/>
                </a:solidFill>
              </a:rPr>
              <a:t> </a:t>
            </a:r>
            <a:endParaRPr lang="en-US" altLang="en-US" sz="2000" dirty="0">
              <a:solidFill>
                <a:srgbClr val="000066"/>
              </a:solidFill>
            </a:endParaRPr>
          </a:p>
          <a:p>
            <a:pPr marL="354013" algn="just">
              <a:buClr>
                <a:srgbClr val="800000"/>
              </a:buCl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sz="2000" dirty="0" smtClean="0">
                <a:solidFill>
                  <a:srgbClr val="000066"/>
                </a:solidFill>
              </a:rPr>
              <a:t>Can this request be granted?</a:t>
            </a:r>
            <a:endParaRPr lang="en-US" altLang="en-US" sz="2000" dirty="0">
              <a:solidFill>
                <a:srgbClr val="000066"/>
              </a:solidFill>
            </a:endParaRPr>
          </a:p>
          <a:p>
            <a:pPr algn="just">
              <a:buClr>
                <a:srgbClr val="800000"/>
              </a:buCl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sz="2000" dirty="0" smtClean="0">
              <a:solidFill>
                <a:srgbClr val="000066"/>
              </a:solidFill>
            </a:endParaRPr>
          </a:p>
          <a:p>
            <a:pPr marL="354013" indent="-354013" algn="just">
              <a:buClr>
                <a:srgbClr val="800000"/>
              </a:buClr>
              <a:buFont typeface="Wingdings" panose="05000000000000000000" pitchFamily="2" charset="2"/>
              <a:buChar char="§"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sz="2000" dirty="0" smtClean="0">
                <a:solidFill>
                  <a:srgbClr val="000066"/>
                </a:solidFill>
              </a:rPr>
              <a:t>Check </a:t>
            </a:r>
            <a:r>
              <a:rPr lang="en-US" altLang="en-US" sz="2000" dirty="0">
                <a:solidFill>
                  <a:srgbClr val="000066"/>
                </a:solidFill>
              </a:rPr>
              <a:t>that </a:t>
            </a:r>
            <a:r>
              <a:rPr lang="en-US" altLang="en-US" sz="2000" b="1" dirty="0">
                <a:solidFill>
                  <a:srgbClr val="000066"/>
                </a:solidFill>
              </a:rPr>
              <a:t>Request </a:t>
            </a:r>
            <a:r>
              <a:rPr lang="en-US" altLang="en-US" sz="2000" b="1" dirty="0">
                <a:solidFill>
                  <a:srgbClr val="000066"/>
                </a:solidFill>
                <a:sym typeface="Symbol" pitchFamily="18" charset="2"/>
              </a:rPr>
              <a:t> Available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 (that is, </a:t>
            </a:r>
            <a:r>
              <a:rPr lang="en-US" altLang="en-US" sz="2000" b="1" dirty="0">
                <a:solidFill>
                  <a:srgbClr val="000066"/>
                </a:solidFill>
                <a:sym typeface="Symbol" pitchFamily="18" charset="2"/>
              </a:rPr>
              <a:t>(1,0,2)  (3,3,2)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  </a:t>
            </a:r>
            <a:r>
              <a:rPr lang="en-US" altLang="en-US" sz="2000" b="1" dirty="0" smtClean="0">
                <a:solidFill>
                  <a:srgbClr val="000066"/>
                </a:solidFill>
                <a:sym typeface="Symbol" pitchFamily="18" charset="2"/>
              </a:rPr>
              <a:t>true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sz="2000" i="1" dirty="0">
              <a:solidFill>
                <a:srgbClr val="000066"/>
              </a:solidFill>
              <a:sym typeface="Symbol" pitchFamily="18" charset="2"/>
            </a:endParaRP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sz="2000" i="1" dirty="0" smtClean="0">
              <a:solidFill>
                <a:srgbClr val="000066"/>
              </a:solidFill>
              <a:sym typeface="Symbol" pitchFamily="18" charset="2"/>
            </a:endParaRP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sz="2000" i="1" dirty="0">
              <a:solidFill>
                <a:srgbClr val="000066"/>
              </a:solidFill>
              <a:sym typeface="Symbol" pitchFamily="18" charset="2"/>
            </a:endParaRP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sz="2000" i="1" dirty="0" smtClean="0">
              <a:solidFill>
                <a:srgbClr val="000066"/>
              </a:solidFill>
              <a:sym typeface="Symbol" pitchFamily="18" charset="2"/>
            </a:endParaRPr>
          </a:p>
          <a:p>
            <a:pPr>
              <a:buFont typeface="Monotype Sorts" pitchFamily="-84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sz="2000" i="1" dirty="0" smtClean="0">
                <a:solidFill>
                  <a:srgbClr val="000066"/>
                </a:solidFill>
              </a:rPr>
              <a:t>			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sz="2000" dirty="0" smtClean="0">
              <a:solidFill>
                <a:srgbClr val="0000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cs typeface="Times New Roman" pitchFamily="18" charset="0"/>
              </a:rPr>
              <a:t>BANKER’S ALGORITHM: </a:t>
            </a:r>
            <a:r>
              <a:rPr lang="en-US" sz="3200" b="1" dirty="0" smtClean="0">
                <a:solidFill>
                  <a:srgbClr val="800000"/>
                </a:solidFill>
                <a:cs typeface="Times New Roman" pitchFamily="18" charset="0"/>
              </a:rPr>
              <a:t>EXAMPLE 2</a:t>
            </a:r>
            <a:endParaRPr lang="en-US" sz="3200" b="1" dirty="0">
              <a:solidFill>
                <a:srgbClr val="800000"/>
              </a:solidFill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 rotWithShape="1">
          <a:blip r:embed="rId3"/>
          <a:srcRect l="41182" t="33959" r="34636" b="44546"/>
          <a:stretch/>
        </p:blipFill>
        <p:spPr>
          <a:xfrm>
            <a:off x="2178977" y="4454297"/>
            <a:ext cx="4320000" cy="162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49382" y="1204643"/>
            <a:ext cx="438027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6213" indent="-176213" algn="just">
              <a:buClr>
                <a:srgbClr val="800000"/>
              </a:buClr>
              <a:buFont typeface="Wingdings" panose="05000000000000000000" pitchFamily="2" charset="2"/>
              <a:buChar char="§"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dirty="0" smtClean="0">
                <a:solidFill>
                  <a:srgbClr val="000066"/>
                </a:solidFill>
              </a:rPr>
              <a:t>Try the following:</a:t>
            </a:r>
          </a:p>
          <a:p>
            <a:pPr marL="354013" indent="-179388" algn="just">
              <a:buClr>
                <a:srgbClr val="800000"/>
              </a:buClr>
              <a:buFont typeface="Arial" panose="020B0604020202020204" pitchFamily="34" charset="0"/>
              <a:buChar char="•"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dirty="0" smtClean="0">
              <a:solidFill>
                <a:srgbClr val="000066"/>
              </a:solidFill>
            </a:endParaRPr>
          </a:p>
          <a:p>
            <a:pPr marL="354013" indent="-179388" algn="just">
              <a:buClr>
                <a:srgbClr val="800000"/>
              </a:buClr>
              <a:buFont typeface="Arial" panose="020B0604020202020204" pitchFamily="34" charset="0"/>
              <a:buChar char="•"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dirty="0" smtClean="0">
                <a:solidFill>
                  <a:srgbClr val="000066"/>
                </a:solidFill>
              </a:rPr>
              <a:t>Can </a:t>
            </a:r>
            <a:r>
              <a:rPr lang="en-US" altLang="en-US" dirty="0">
                <a:solidFill>
                  <a:srgbClr val="000066"/>
                </a:solidFill>
              </a:rPr>
              <a:t>request for (3,3,0) by </a:t>
            </a:r>
            <a:r>
              <a:rPr lang="en-US" altLang="en-US" b="1" i="1" dirty="0">
                <a:solidFill>
                  <a:srgbClr val="000066"/>
                </a:solidFill>
              </a:rPr>
              <a:t>T</a:t>
            </a:r>
            <a:r>
              <a:rPr lang="en-US" altLang="en-US" b="1" baseline="-25000" dirty="0">
                <a:solidFill>
                  <a:srgbClr val="000066"/>
                </a:solidFill>
              </a:rPr>
              <a:t>4</a:t>
            </a:r>
            <a:r>
              <a:rPr lang="en-US" altLang="en-US" dirty="0">
                <a:solidFill>
                  <a:srgbClr val="000066"/>
                </a:solidFill>
              </a:rPr>
              <a:t> be granted</a:t>
            </a:r>
            <a:r>
              <a:rPr lang="en-US" altLang="en-US" dirty="0" smtClean="0">
                <a:solidFill>
                  <a:srgbClr val="000066"/>
                </a:solidFill>
              </a:rPr>
              <a:t>?</a:t>
            </a:r>
          </a:p>
          <a:p>
            <a:pPr marL="354013" indent="-179388" algn="just">
              <a:buClr>
                <a:srgbClr val="800000"/>
              </a:buClr>
              <a:buFont typeface="Arial" panose="020B0604020202020204" pitchFamily="34" charset="0"/>
              <a:buChar char="•"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dirty="0" smtClean="0">
              <a:solidFill>
                <a:srgbClr val="000066"/>
              </a:solidFill>
            </a:endParaRPr>
          </a:p>
          <a:p>
            <a:pPr marL="354013" indent="-179388" algn="just">
              <a:buClr>
                <a:srgbClr val="800000"/>
              </a:buClr>
              <a:buFont typeface="Arial" panose="020B0604020202020204" pitchFamily="34" charset="0"/>
              <a:buChar char="•"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dirty="0" smtClean="0">
                <a:solidFill>
                  <a:srgbClr val="000066"/>
                </a:solidFill>
              </a:rPr>
              <a:t>Can </a:t>
            </a:r>
            <a:r>
              <a:rPr lang="en-US" altLang="en-US" dirty="0">
                <a:solidFill>
                  <a:srgbClr val="000066"/>
                </a:solidFill>
              </a:rPr>
              <a:t>request for (0,2,0) by </a:t>
            </a:r>
            <a:r>
              <a:rPr lang="en-US" altLang="en-US" b="1" i="1" dirty="0">
                <a:solidFill>
                  <a:srgbClr val="000066"/>
                </a:solidFill>
              </a:rPr>
              <a:t>T</a:t>
            </a:r>
            <a:r>
              <a:rPr lang="en-US" altLang="en-US" b="1" baseline="-25000" dirty="0">
                <a:solidFill>
                  <a:srgbClr val="000066"/>
                </a:solidFill>
              </a:rPr>
              <a:t>0</a:t>
            </a:r>
            <a:r>
              <a:rPr lang="en-US" altLang="en-US" dirty="0">
                <a:solidFill>
                  <a:srgbClr val="000066"/>
                </a:solidFill>
              </a:rPr>
              <a:t> be granted?</a:t>
            </a:r>
          </a:p>
        </p:txBody>
      </p:sp>
    </p:spTree>
    <p:extLst>
      <p:ext uri="{BB962C8B-B14F-4D97-AF65-F5344CB8AC3E}">
        <p14:creationId xmlns:p14="http://schemas.microsoft.com/office/powerpoint/2010/main" val="29783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DEADLOCK DETECTION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5672" y="2064694"/>
            <a:ext cx="5398168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rgbClr val="000066"/>
                </a:solidFill>
              </a:rPr>
              <a:t>Allows </a:t>
            </a:r>
            <a:r>
              <a:rPr lang="en-US" altLang="en-US" sz="2400" dirty="0">
                <a:solidFill>
                  <a:srgbClr val="000066"/>
                </a:solidFill>
              </a:rPr>
              <a:t>system to enter deadlock state </a:t>
            </a:r>
            <a:br>
              <a:rPr lang="en-US" altLang="en-US" sz="2400" dirty="0">
                <a:solidFill>
                  <a:srgbClr val="000066"/>
                </a:solidFill>
              </a:rPr>
            </a:br>
            <a:endParaRPr lang="en-US" altLang="en-US" sz="2400" dirty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Detection algorithm</a:t>
            </a:r>
            <a:br>
              <a:rPr lang="en-US" altLang="en-US" sz="2400" dirty="0">
                <a:solidFill>
                  <a:srgbClr val="000066"/>
                </a:solidFill>
              </a:rPr>
            </a:br>
            <a:endParaRPr lang="en-US" altLang="en-US" sz="2400" dirty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Recovery scheme</a:t>
            </a:r>
          </a:p>
        </p:txBody>
      </p:sp>
    </p:spTree>
    <p:extLst>
      <p:ext uri="{BB962C8B-B14F-4D97-AF65-F5344CB8AC3E}">
        <p14:creationId xmlns:p14="http://schemas.microsoft.com/office/powerpoint/2010/main" val="9949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93100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SINGLE INSTANCE OF EACH RESOURCE TYPE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94363" y="1753959"/>
            <a:ext cx="10440786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Maintain </a:t>
            </a:r>
            <a:r>
              <a:rPr lang="en-US" altLang="en-US" sz="2400" b="1" dirty="0">
                <a:solidFill>
                  <a:srgbClr val="000066"/>
                </a:solidFill>
              </a:rPr>
              <a:t>wait-for </a:t>
            </a:r>
            <a:r>
              <a:rPr lang="en-US" altLang="en-US" sz="2400" dirty="0">
                <a:solidFill>
                  <a:srgbClr val="000066"/>
                </a:solidFill>
              </a:rPr>
              <a:t>graph</a:t>
            </a:r>
          </a:p>
          <a:p>
            <a:pPr marL="714375" lvl="1" indent="-349250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0066"/>
                </a:solidFill>
              </a:rPr>
              <a:t>Nodes </a:t>
            </a:r>
            <a:r>
              <a:rPr lang="en-US" altLang="en-US" sz="2400" dirty="0" smtClean="0">
                <a:solidFill>
                  <a:srgbClr val="000066"/>
                </a:solidFill>
              </a:rPr>
              <a:t>are threads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 marL="714375" lvl="1" indent="-349250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400" b="1" i="1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 </a:t>
            </a:r>
            <a:r>
              <a:rPr lang="en-US" altLang="en-US" sz="2400" b="1" dirty="0">
                <a:solidFill>
                  <a:srgbClr val="000066"/>
                </a:solidFill>
                <a:sym typeface="Symbol" pitchFamily="18" charset="2"/>
              </a:rPr>
              <a:t> </a:t>
            </a:r>
            <a:r>
              <a:rPr lang="en-US" altLang="en-US" sz="2400" b="1" i="1" dirty="0" smtClean="0">
                <a:solidFill>
                  <a:srgbClr val="000066"/>
                </a:solidFill>
                <a:sym typeface="Symbol" pitchFamily="18" charset="2"/>
              </a:rPr>
              <a:t>T</a:t>
            </a:r>
            <a:r>
              <a:rPr lang="en-US" altLang="en-US" sz="2400" b="1" i="1" baseline="-25000" dirty="0" smtClean="0">
                <a:solidFill>
                  <a:srgbClr val="000066"/>
                </a:solidFill>
                <a:sym typeface="Symbol" pitchFamily="18" charset="2"/>
              </a:rPr>
              <a:t>j  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if </a:t>
            </a:r>
            <a:r>
              <a:rPr lang="en-US" altLang="en-US" sz="2400" b="1" i="1" dirty="0" smtClean="0">
                <a:solidFill>
                  <a:srgbClr val="000066"/>
                </a:solidFill>
                <a:sym typeface="Symbol" pitchFamily="18" charset="2"/>
              </a:rPr>
              <a:t>T</a:t>
            </a:r>
            <a:r>
              <a:rPr lang="en-US" altLang="en-US" sz="2400" b="1" i="1" baseline="-25000" dirty="0" smtClean="0">
                <a:solidFill>
                  <a:srgbClr val="000066"/>
                </a:solidFill>
                <a:sym typeface="Symbol" pitchFamily="18" charset="2"/>
              </a:rPr>
              <a:t>i</a:t>
            </a:r>
            <a:r>
              <a:rPr lang="en-US" altLang="en-US" sz="2400" i="1" dirty="0" smtClean="0">
                <a:solidFill>
                  <a:srgbClr val="000066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000066"/>
                </a:solidFill>
                <a:sym typeface="Symbol" pitchFamily="18" charset="2"/>
              </a:rPr>
              <a:t>is waiting for</a:t>
            </a:r>
            <a:r>
              <a:rPr lang="en-US" altLang="en-US" sz="2400" i="1" dirty="0">
                <a:solidFill>
                  <a:srgbClr val="000066"/>
                </a:solidFill>
                <a:sym typeface="Symbol" pitchFamily="18" charset="2"/>
              </a:rPr>
              <a:t> </a:t>
            </a:r>
            <a:r>
              <a:rPr lang="en-US" altLang="en-US" sz="2400" b="1" i="1" dirty="0" smtClean="0">
                <a:solidFill>
                  <a:srgbClr val="000066"/>
                </a:solidFill>
                <a:sym typeface="Symbol" pitchFamily="18" charset="2"/>
              </a:rPr>
              <a:t>T</a:t>
            </a:r>
            <a:r>
              <a:rPr lang="en-US" altLang="en-US" sz="2400" b="1" i="1" baseline="-25000" dirty="0" smtClean="0">
                <a:solidFill>
                  <a:srgbClr val="000066"/>
                </a:solidFill>
                <a:sym typeface="Symbol" pitchFamily="18" charset="2"/>
              </a:rPr>
              <a:t>j</a:t>
            </a:r>
            <a:r>
              <a:rPr lang="en-US" altLang="en-US" sz="2400" b="1" i="1" dirty="0" smtClean="0">
                <a:solidFill>
                  <a:srgbClr val="000066"/>
                </a:solidFill>
                <a:sym typeface="Symbol" pitchFamily="18" charset="2"/>
              </a:rPr>
              <a:t> </a:t>
            </a:r>
          </a:p>
          <a:p>
            <a:pPr marL="342900" lvl="1" indent="-342900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b="1" i="1" dirty="0" smtClean="0">
              <a:solidFill>
                <a:srgbClr val="000066"/>
              </a:solidFill>
              <a:sym typeface="Symbol" pitchFamily="18" charset="2"/>
            </a:endParaRPr>
          </a:p>
          <a:p>
            <a:pPr marL="342900" lvl="1" indent="-342900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b="1" i="1" dirty="0">
              <a:solidFill>
                <a:srgbClr val="000066"/>
              </a:solidFill>
              <a:sym typeface="Symbol" pitchFamily="18" charset="2"/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Periodically invoke an algorithm that searches for a cycle in the graph. If there is a cycle, there exists a deadlock</a:t>
            </a:r>
          </a:p>
          <a:p>
            <a:pPr marL="342900" indent="-342900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An algorithm to detect a cycle in a graph requires an order of</a:t>
            </a:r>
            <a:r>
              <a:rPr lang="en-US" altLang="en-US" sz="2400" i="1" dirty="0">
                <a:solidFill>
                  <a:srgbClr val="000066"/>
                </a:solidFill>
              </a:rPr>
              <a:t> </a:t>
            </a:r>
            <a:r>
              <a:rPr lang="en-US" altLang="en-US" sz="2400" b="1" i="1" dirty="0">
                <a:solidFill>
                  <a:srgbClr val="000066"/>
                </a:solidFill>
              </a:rPr>
              <a:t>n</a:t>
            </a:r>
            <a:r>
              <a:rPr lang="en-US" altLang="en-US" sz="2400" b="1" baseline="30000" dirty="0">
                <a:solidFill>
                  <a:srgbClr val="000066"/>
                </a:solidFill>
              </a:rPr>
              <a:t>2</a:t>
            </a:r>
            <a:r>
              <a:rPr lang="en-US" altLang="en-US" sz="2400" b="1" dirty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operations, where </a:t>
            </a:r>
            <a:r>
              <a:rPr lang="en-US" altLang="en-US" sz="2400" b="1" i="1" dirty="0">
                <a:solidFill>
                  <a:srgbClr val="000066"/>
                </a:solidFill>
              </a:rPr>
              <a:t>n</a:t>
            </a:r>
            <a:r>
              <a:rPr lang="en-US" altLang="en-US" sz="2400" dirty="0">
                <a:solidFill>
                  <a:srgbClr val="000066"/>
                </a:solidFill>
              </a:rPr>
              <a:t> is the number of vertices in the graph</a:t>
            </a:r>
          </a:p>
        </p:txBody>
      </p:sp>
    </p:spTree>
    <p:extLst>
      <p:ext uri="{BB962C8B-B14F-4D97-AF65-F5344CB8AC3E}">
        <p14:creationId xmlns:p14="http://schemas.microsoft.com/office/powerpoint/2010/main" val="182397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DEADLOCK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8601" y="1262462"/>
            <a:ext cx="6871553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A </a:t>
            </a:r>
            <a:r>
              <a:rPr lang="en-US" sz="2400" dirty="0">
                <a:solidFill>
                  <a:srgbClr val="000066"/>
                </a:solidFill>
              </a:rPr>
              <a:t>situation that occurs in OS when any </a:t>
            </a:r>
            <a:r>
              <a:rPr lang="en-US" sz="2400" dirty="0" smtClean="0">
                <a:solidFill>
                  <a:srgbClr val="000066"/>
                </a:solidFill>
              </a:rPr>
              <a:t>process  (thread) enters </a:t>
            </a:r>
            <a:r>
              <a:rPr lang="en-US" sz="2400" dirty="0">
                <a:solidFill>
                  <a:srgbClr val="000066"/>
                </a:solidFill>
              </a:rPr>
              <a:t>a waiting state because another waiting </a:t>
            </a:r>
            <a:r>
              <a:rPr lang="en-US" sz="2400" dirty="0" smtClean="0">
                <a:solidFill>
                  <a:srgbClr val="000066"/>
                </a:solidFill>
              </a:rPr>
              <a:t>process (thread) </a:t>
            </a:r>
            <a:r>
              <a:rPr lang="en-US" sz="2400" dirty="0">
                <a:solidFill>
                  <a:srgbClr val="000066"/>
                </a:solidFill>
              </a:rPr>
              <a:t>is holding the demanded </a:t>
            </a:r>
            <a:r>
              <a:rPr lang="en-US" sz="2400" dirty="0" smtClean="0">
                <a:solidFill>
                  <a:srgbClr val="000066"/>
                </a:solidFill>
              </a:rPr>
              <a:t>resource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A </a:t>
            </a:r>
            <a:r>
              <a:rPr lang="en-US" sz="2400" dirty="0">
                <a:solidFill>
                  <a:srgbClr val="000066"/>
                </a:solidFill>
              </a:rPr>
              <a:t>situation where a set of </a:t>
            </a:r>
            <a:r>
              <a:rPr lang="en-US" sz="2400" dirty="0" smtClean="0">
                <a:solidFill>
                  <a:srgbClr val="000066"/>
                </a:solidFill>
              </a:rPr>
              <a:t>processes (threads) </a:t>
            </a:r>
            <a:r>
              <a:rPr lang="en-US" sz="2400" dirty="0">
                <a:solidFill>
                  <a:srgbClr val="000066"/>
                </a:solidFill>
              </a:rPr>
              <a:t>are blocked because each </a:t>
            </a:r>
            <a:r>
              <a:rPr lang="en-US" sz="2400" dirty="0" smtClean="0">
                <a:solidFill>
                  <a:srgbClr val="000066"/>
                </a:solidFill>
              </a:rPr>
              <a:t>process (thread) </a:t>
            </a:r>
            <a:r>
              <a:rPr lang="en-US" sz="2400" dirty="0">
                <a:solidFill>
                  <a:srgbClr val="000066"/>
                </a:solidFill>
              </a:rPr>
              <a:t>is holding a resource and waiting for another resource acquired by some other </a:t>
            </a:r>
            <a:r>
              <a:rPr lang="en-US" sz="2400" dirty="0" smtClean="0">
                <a:solidFill>
                  <a:srgbClr val="000066"/>
                </a:solidFill>
              </a:rPr>
              <a:t>process (thread)</a:t>
            </a: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0066"/>
                </a:solidFill>
              </a:rPr>
              <a:t>A </a:t>
            </a:r>
            <a:r>
              <a:rPr lang="en-US" sz="2400" dirty="0">
                <a:solidFill>
                  <a:srgbClr val="000066"/>
                </a:solidFill>
              </a:rPr>
              <a:t>set of blocked </a:t>
            </a:r>
            <a:r>
              <a:rPr lang="en-US" sz="2400" dirty="0" smtClean="0">
                <a:solidFill>
                  <a:srgbClr val="000066"/>
                </a:solidFill>
              </a:rPr>
              <a:t>processes (threads) </a:t>
            </a:r>
            <a:r>
              <a:rPr lang="en-US" sz="2400" dirty="0">
                <a:solidFill>
                  <a:srgbClr val="000066"/>
                </a:solidFill>
              </a:rPr>
              <a:t>each holding a resource and waiting to acquire a resource held by another </a:t>
            </a:r>
            <a:r>
              <a:rPr lang="en-US" sz="2400" dirty="0" smtClean="0">
                <a:solidFill>
                  <a:srgbClr val="000066"/>
                </a:solidFill>
              </a:rPr>
              <a:t>process (thread)</a:t>
            </a:r>
            <a:endParaRPr lang="en-US" sz="2400" dirty="0">
              <a:solidFill>
                <a:srgbClr val="000066"/>
              </a:solidFill>
            </a:endParaRPr>
          </a:p>
        </p:txBody>
      </p:sp>
      <p:pic>
        <p:nvPicPr>
          <p:cNvPr id="5" name="Picture 2" descr="deadlock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/>
          <a:stretch/>
        </p:blipFill>
        <p:spPr bwMode="auto">
          <a:xfrm>
            <a:off x="7849016" y="1776514"/>
            <a:ext cx="4320000" cy="37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RESOURCE-ALLOCATION GRAPH AND WAIT-FOR GRAPH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1"/>
          <p:cNvPicPr>
            <a:picLocks/>
          </p:cNvPicPr>
          <p:nvPr/>
        </p:nvPicPr>
        <p:blipFill rotWithShape="1">
          <a:blip r:embed="rId2"/>
          <a:srcRect l="62059" t="19709"/>
          <a:stretch/>
        </p:blipFill>
        <p:spPr bwMode="auto">
          <a:xfrm>
            <a:off x="7880432" y="2090871"/>
            <a:ext cx="2340000" cy="30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96205" y="5460492"/>
            <a:ext cx="310553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rgbClr val="000066"/>
                </a:solidFill>
                <a:cs typeface="MS PGothic" pitchFamily="34" charset="-128"/>
              </a:rPr>
              <a:t>Resource-Allocation</a:t>
            </a:r>
            <a:r>
              <a:rPr lang="en-US" altLang="en-US" sz="2000" dirty="0">
                <a:solidFill>
                  <a:srgbClr val="000066"/>
                </a:solidFill>
                <a:cs typeface="MS PGothic" pitchFamily="34" charset="-128"/>
              </a:rPr>
              <a:t> Graph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391093" y="5460494"/>
            <a:ext cx="3300904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000066"/>
                </a:solidFill>
                <a:cs typeface="MS PGothic" pitchFamily="34" charset="-128"/>
              </a:rPr>
              <a:t>Corresponding </a:t>
            </a:r>
            <a:r>
              <a:rPr lang="en-US" altLang="en-US" sz="2000" b="1" dirty="0">
                <a:solidFill>
                  <a:srgbClr val="000066"/>
                </a:solidFill>
                <a:cs typeface="MS PGothic" pitchFamily="34" charset="-128"/>
              </a:rPr>
              <a:t>wait-for</a:t>
            </a:r>
            <a:r>
              <a:rPr lang="en-US" altLang="en-US" sz="2000" dirty="0">
                <a:solidFill>
                  <a:srgbClr val="000066"/>
                </a:solidFill>
                <a:cs typeface="MS PGothic" pitchFamily="34" charset="-128"/>
              </a:rPr>
              <a:t> graph</a:t>
            </a:r>
          </a:p>
        </p:txBody>
      </p:sp>
      <p:pic>
        <p:nvPicPr>
          <p:cNvPr id="6" name="Picture 1"/>
          <p:cNvPicPr>
            <a:picLocks/>
          </p:cNvPicPr>
          <p:nvPr/>
        </p:nvPicPr>
        <p:blipFill rotWithShape="1">
          <a:blip r:embed="rId2"/>
          <a:srcRect r="47502"/>
          <a:stretch/>
        </p:blipFill>
        <p:spPr bwMode="auto">
          <a:xfrm>
            <a:off x="2711295" y="1370871"/>
            <a:ext cx="3060000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08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SEVERAL INSTANCES OF A RESOURCE TYPE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3873" y="1636464"/>
            <a:ext cx="11341765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4013" indent="-354013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000066"/>
                </a:solidFill>
              </a:rPr>
              <a:t>Available</a:t>
            </a:r>
            <a:r>
              <a:rPr lang="en-US" altLang="en-US" sz="2400" i="1" dirty="0">
                <a:solidFill>
                  <a:srgbClr val="000066"/>
                </a:solidFill>
              </a:rPr>
              <a:t>:</a:t>
            </a:r>
            <a:r>
              <a:rPr lang="en-US" altLang="en-US" sz="2400" dirty="0">
                <a:solidFill>
                  <a:srgbClr val="000066"/>
                </a:solidFill>
              </a:rPr>
              <a:t>  </a:t>
            </a:r>
            <a:endParaRPr lang="en-US" altLang="en-US" sz="2400" dirty="0" smtClean="0">
              <a:solidFill>
                <a:srgbClr val="000066"/>
              </a:solidFill>
            </a:endParaRPr>
          </a:p>
          <a:p>
            <a:pPr marL="530225" indent="-176213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rgbClr val="000066"/>
                </a:solidFill>
              </a:rPr>
              <a:t>A </a:t>
            </a:r>
            <a:r>
              <a:rPr lang="en-US" altLang="en-US" sz="2400" dirty="0">
                <a:solidFill>
                  <a:srgbClr val="000066"/>
                </a:solidFill>
              </a:rPr>
              <a:t>vector of length </a:t>
            </a:r>
            <a:r>
              <a:rPr lang="en-US" altLang="en-US" sz="2400" b="1" i="1" dirty="0">
                <a:solidFill>
                  <a:srgbClr val="000066"/>
                </a:solidFill>
              </a:rPr>
              <a:t>m</a:t>
            </a:r>
            <a:r>
              <a:rPr lang="en-US" altLang="en-US" sz="2400" dirty="0">
                <a:solidFill>
                  <a:srgbClr val="000066"/>
                </a:solidFill>
              </a:rPr>
              <a:t> indicates the number of available resources of each type</a:t>
            </a:r>
          </a:p>
          <a:p>
            <a:pPr algn="just"/>
            <a:endParaRPr lang="en-US" altLang="en-US" sz="2400" b="1" dirty="0" smtClean="0">
              <a:solidFill>
                <a:srgbClr val="000066"/>
              </a:solidFill>
            </a:endParaRPr>
          </a:p>
          <a:p>
            <a:pPr marL="354013" indent="-354013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Allocation</a:t>
            </a:r>
            <a:r>
              <a:rPr lang="en-US" altLang="en-US" sz="2400" i="1" dirty="0">
                <a:solidFill>
                  <a:srgbClr val="000066"/>
                </a:solidFill>
              </a:rPr>
              <a:t>:</a:t>
            </a:r>
            <a:r>
              <a:rPr lang="en-US" altLang="en-US" sz="2400" dirty="0">
                <a:solidFill>
                  <a:srgbClr val="000066"/>
                </a:solidFill>
              </a:rPr>
              <a:t> </a:t>
            </a:r>
            <a:endParaRPr lang="en-US" altLang="en-US" sz="2400" dirty="0" smtClean="0">
              <a:solidFill>
                <a:srgbClr val="000066"/>
              </a:solidFill>
            </a:endParaRPr>
          </a:p>
          <a:p>
            <a:pPr marL="530225" indent="-176213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rgbClr val="000066"/>
                </a:solidFill>
              </a:rPr>
              <a:t>An </a:t>
            </a:r>
            <a:r>
              <a:rPr lang="en-US" altLang="en-US" sz="2400" b="1" i="1" dirty="0">
                <a:solidFill>
                  <a:srgbClr val="000066"/>
                </a:solidFill>
              </a:rPr>
              <a:t>n </a:t>
            </a:r>
            <a:r>
              <a:rPr lang="en-US" altLang="en-US" sz="2400" b="1" dirty="0">
                <a:solidFill>
                  <a:srgbClr val="000066"/>
                </a:solidFill>
              </a:rPr>
              <a:t>x</a:t>
            </a:r>
            <a:r>
              <a:rPr lang="en-US" altLang="en-US" sz="2400" b="1" i="1" dirty="0">
                <a:solidFill>
                  <a:srgbClr val="000066"/>
                </a:solidFill>
              </a:rPr>
              <a:t> m</a:t>
            </a:r>
            <a:r>
              <a:rPr lang="en-US" altLang="en-US" sz="2400" b="1" dirty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matrix defines the number of resources of each type currently allocated to each </a:t>
            </a:r>
            <a:r>
              <a:rPr lang="en-US" altLang="en-US" sz="2400" dirty="0" smtClean="0">
                <a:solidFill>
                  <a:srgbClr val="000066"/>
                </a:solidFill>
              </a:rPr>
              <a:t>thread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 algn="just"/>
            <a:endParaRPr lang="en-US" altLang="en-US" sz="2400" b="1" dirty="0" smtClean="0">
              <a:solidFill>
                <a:srgbClr val="000066"/>
              </a:solidFill>
            </a:endParaRPr>
          </a:p>
          <a:p>
            <a:pPr marL="354013" indent="-354013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Request</a:t>
            </a:r>
            <a:r>
              <a:rPr lang="en-US" altLang="en-US" sz="2400" i="1" dirty="0">
                <a:solidFill>
                  <a:srgbClr val="000066"/>
                </a:solidFill>
              </a:rPr>
              <a:t>:</a:t>
            </a:r>
            <a:r>
              <a:rPr lang="en-US" altLang="en-US" sz="2400" dirty="0">
                <a:solidFill>
                  <a:srgbClr val="000066"/>
                </a:solidFill>
              </a:rPr>
              <a:t>  </a:t>
            </a:r>
            <a:endParaRPr lang="en-US" altLang="en-US" sz="2400" dirty="0" smtClean="0">
              <a:solidFill>
                <a:srgbClr val="000066"/>
              </a:solidFill>
            </a:endParaRPr>
          </a:p>
          <a:p>
            <a:pPr marL="530225" indent="-176213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rgbClr val="000066"/>
                </a:solidFill>
              </a:rPr>
              <a:t>An </a:t>
            </a:r>
            <a:r>
              <a:rPr lang="en-US" altLang="en-US" sz="2400" b="1" i="1" dirty="0">
                <a:solidFill>
                  <a:srgbClr val="000066"/>
                </a:solidFill>
              </a:rPr>
              <a:t>n </a:t>
            </a:r>
            <a:r>
              <a:rPr lang="en-US" altLang="en-US" sz="2400" b="1" dirty="0">
                <a:solidFill>
                  <a:srgbClr val="000066"/>
                </a:solidFill>
              </a:rPr>
              <a:t>x</a:t>
            </a:r>
            <a:r>
              <a:rPr lang="en-US" altLang="en-US" sz="2400" b="1" i="1" dirty="0">
                <a:solidFill>
                  <a:srgbClr val="000066"/>
                </a:solidFill>
              </a:rPr>
              <a:t> m</a:t>
            </a:r>
            <a:r>
              <a:rPr lang="en-US" altLang="en-US" sz="2400" b="1" dirty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matrix indicates the current request  of each </a:t>
            </a:r>
            <a:r>
              <a:rPr lang="en-US" altLang="en-US" sz="2400" dirty="0" smtClean="0">
                <a:solidFill>
                  <a:srgbClr val="000066"/>
                </a:solidFill>
              </a:rPr>
              <a:t>thread</a:t>
            </a:r>
          </a:p>
          <a:p>
            <a:pPr marL="530225" indent="-176213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rgbClr val="000066"/>
                </a:solidFill>
              </a:rPr>
              <a:t>If </a:t>
            </a:r>
            <a:r>
              <a:rPr lang="en-US" altLang="en-US" sz="2400" b="1" i="1" dirty="0">
                <a:solidFill>
                  <a:srgbClr val="000066"/>
                </a:solidFill>
              </a:rPr>
              <a:t>Request </a:t>
            </a:r>
            <a:r>
              <a:rPr lang="en-US" altLang="en-US" sz="2400" b="1" dirty="0">
                <a:solidFill>
                  <a:srgbClr val="000066"/>
                </a:solidFill>
              </a:rPr>
              <a:t>[</a:t>
            </a:r>
            <a:r>
              <a:rPr lang="en-US" altLang="en-US" sz="2400" b="1" i="1" dirty="0">
                <a:solidFill>
                  <a:srgbClr val="000066"/>
                </a:solidFill>
              </a:rPr>
              <a:t>i</a:t>
            </a:r>
            <a:r>
              <a:rPr lang="en-US" altLang="en-US" sz="2400" b="1" dirty="0">
                <a:solidFill>
                  <a:srgbClr val="000066"/>
                </a:solidFill>
              </a:rPr>
              <a:t>][</a:t>
            </a:r>
            <a:r>
              <a:rPr lang="en-US" altLang="en-US" sz="2400" b="1" i="1" dirty="0">
                <a:solidFill>
                  <a:srgbClr val="000066"/>
                </a:solidFill>
              </a:rPr>
              <a:t>j</a:t>
            </a:r>
            <a:r>
              <a:rPr lang="en-US" altLang="en-US" sz="2400" b="1" dirty="0">
                <a:solidFill>
                  <a:srgbClr val="000066"/>
                </a:solidFill>
              </a:rPr>
              <a:t>] = </a:t>
            </a:r>
            <a:r>
              <a:rPr lang="en-US" altLang="en-US" sz="2400" b="1" i="1" dirty="0">
                <a:solidFill>
                  <a:srgbClr val="000066"/>
                </a:solidFill>
              </a:rPr>
              <a:t>k</a:t>
            </a:r>
            <a:r>
              <a:rPr lang="en-US" altLang="en-US" sz="2400" dirty="0">
                <a:solidFill>
                  <a:srgbClr val="000066"/>
                </a:solidFill>
              </a:rPr>
              <a:t>, then </a:t>
            </a:r>
            <a:r>
              <a:rPr lang="en-US" altLang="en-US" sz="2400" dirty="0" smtClean="0">
                <a:solidFill>
                  <a:srgbClr val="000066"/>
                </a:solidFill>
              </a:rPr>
              <a:t>thread</a:t>
            </a:r>
            <a:r>
              <a:rPr lang="en-US" altLang="en-US" sz="2400" i="1" dirty="0" smtClean="0">
                <a:solidFill>
                  <a:srgbClr val="000066"/>
                </a:solidFill>
              </a:rPr>
              <a:t> </a:t>
            </a:r>
            <a:r>
              <a:rPr lang="en-US" altLang="en-US" sz="24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400" b="1" i="1" baseline="-25000" dirty="0" smtClean="0">
                <a:solidFill>
                  <a:srgbClr val="000066"/>
                </a:solidFill>
              </a:rPr>
              <a:t>i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is requesting</a:t>
            </a:r>
            <a:r>
              <a:rPr lang="en-US" altLang="en-US" sz="2400" i="1" dirty="0">
                <a:solidFill>
                  <a:srgbClr val="000066"/>
                </a:solidFill>
              </a:rPr>
              <a:t> </a:t>
            </a:r>
            <a:r>
              <a:rPr lang="en-US" altLang="en-US" sz="2400" b="1" i="1" dirty="0">
                <a:solidFill>
                  <a:srgbClr val="000066"/>
                </a:solidFill>
              </a:rPr>
              <a:t>k</a:t>
            </a:r>
            <a:r>
              <a:rPr lang="en-US" altLang="en-US" sz="2400" dirty="0">
                <a:solidFill>
                  <a:srgbClr val="000066"/>
                </a:solidFill>
              </a:rPr>
              <a:t> more instances of resource type </a:t>
            </a:r>
            <a:r>
              <a:rPr lang="en-US" altLang="en-US" sz="2400" b="1" i="1" dirty="0" smtClean="0">
                <a:solidFill>
                  <a:srgbClr val="000066"/>
                </a:solidFill>
              </a:rPr>
              <a:t>R</a:t>
            </a:r>
            <a:r>
              <a:rPr lang="en-US" altLang="en-US" sz="2400" b="1" i="1" baseline="-25000" dirty="0" smtClean="0">
                <a:solidFill>
                  <a:srgbClr val="000066"/>
                </a:solidFill>
              </a:rPr>
              <a:t>j</a:t>
            </a:r>
            <a:r>
              <a:rPr lang="en-US" altLang="en-US" sz="2400" baseline="-25000" dirty="0">
                <a:solidFill>
                  <a:srgbClr val="000066"/>
                </a:solidFill>
              </a:rPr>
              <a:t> 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4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DETECTION ALGORITHM: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P1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22078" y="1593869"/>
            <a:ext cx="8185355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4013" indent="-354013"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000" dirty="0" smtClean="0">
                <a:solidFill>
                  <a:srgbClr val="000066"/>
                </a:solidFill>
              </a:rPr>
              <a:t>Let </a:t>
            </a:r>
            <a:r>
              <a:rPr lang="en-US" altLang="en-US" sz="2000" b="1" i="1" dirty="0">
                <a:solidFill>
                  <a:srgbClr val="000066"/>
                </a:solidFill>
              </a:rPr>
              <a:t>Work</a:t>
            </a:r>
            <a:r>
              <a:rPr lang="en-US" altLang="en-US" sz="2000" dirty="0">
                <a:solidFill>
                  <a:srgbClr val="000066"/>
                </a:solidFill>
              </a:rPr>
              <a:t> and </a:t>
            </a:r>
            <a:r>
              <a:rPr lang="en-US" altLang="en-US" sz="2000" b="1" i="1" dirty="0">
                <a:solidFill>
                  <a:srgbClr val="000066"/>
                </a:solidFill>
              </a:rPr>
              <a:t>Finish</a:t>
            </a:r>
            <a:r>
              <a:rPr lang="en-US" altLang="en-US" sz="2000" dirty="0">
                <a:solidFill>
                  <a:srgbClr val="000066"/>
                </a:solidFill>
              </a:rPr>
              <a:t> be vectors of length </a:t>
            </a:r>
            <a:r>
              <a:rPr lang="en-US" altLang="en-US" sz="2000" b="1" i="1" dirty="0">
                <a:solidFill>
                  <a:srgbClr val="000066"/>
                </a:solidFill>
              </a:rPr>
              <a:t>m</a:t>
            </a:r>
            <a:r>
              <a:rPr lang="en-US" altLang="en-US" sz="2000" dirty="0">
                <a:solidFill>
                  <a:srgbClr val="000066"/>
                </a:solidFill>
              </a:rPr>
              <a:t> and </a:t>
            </a:r>
            <a:r>
              <a:rPr lang="en-US" altLang="en-US" sz="2000" b="1" i="1" dirty="0">
                <a:solidFill>
                  <a:srgbClr val="000066"/>
                </a:solidFill>
              </a:rPr>
              <a:t>n</a:t>
            </a:r>
            <a:r>
              <a:rPr lang="en-US" altLang="en-US" sz="2000" dirty="0">
                <a:solidFill>
                  <a:srgbClr val="000066"/>
                </a:solidFill>
              </a:rPr>
              <a:t>, </a:t>
            </a:r>
            <a:r>
              <a:rPr lang="en-US" altLang="en-US" sz="2000" dirty="0" smtClean="0">
                <a:solidFill>
                  <a:srgbClr val="000066"/>
                </a:solidFill>
              </a:rPr>
              <a:t>respectively.  </a:t>
            </a:r>
            <a:r>
              <a:rPr lang="en-US" altLang="en-US" sz="2000" dirty="0">
                <a:solidFill>
                  <a:srgbClr val="000066"/>
                </a:solidFill>
              </a:rPr>
              <a:t>Initialize:</a:t>
            </a:r>
          </a:p>
          <a:p>
            <a:pPr marL="722313" lvl="1" indent="-36988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b="1" i="1" dirty="0" smtClean="0">
                <a:solidFill>
                  <a:srgbClr val="CF3E3E"/>
                </a:solidFill>
              </a:rPr>
              <a:t>Work</a:t>
            </a:r>
            <a:r>
              <a:rPr lang="en-US" altLang="en-US" sz="2000" b="1" dirty="0" smtClean="0">
                <a:solidFill>
                  <a:srgbClr val="CF3E3E"/>
                </a:solidFill>
              </a:rPr>
              <a:t> </a:t>
            </a:r>
            <a:r>
              <a:rPr lang="en-US" altLang="en-US" sz="2000" b="1" dirty="0">
                <a:solidFill>
                  <a:srgbClr val="CF3E3E"/>
                </a:solidFill>
              </a:rPr>
              <a:t>= </a:t>
            </a:r>
            <a:r>
              <a:rPr lang="en-US" altLang="en-US" sz="2000" b="1" i="1" dirty="0">
                <a:solidFill>
                  <a:srgbClr val="CF3E3E"/>
                </a:solidFill>
              </a:rPr>
              <a:t>Available</a:t>
            </a:r>
            <a:endParaRPr lang="en-US" altLang="en-US" sz="2000" b="1" dirty="0">
              <a:solidFill>
                <a:srgbClr val="CF3E3E"/>
              </a:solidFill>
            </a:endParaRPr>
          </a:p>
          <a:p>
            <a:pPr marL="722313" lvl="1" indent="-36988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CF3E3E"/>
                </a:solidFill>
              </a:rPr>
              <a:t>For </a:t>
            </a:r>
            <a:r>
              <a:rPr lang="en-US" altLang="en-US" sz="2000" b="1" i="1" dirty="0">
                <a:solidFill>
                  <a:srgbClr val="CF3E3E"/>
                </a:solidFill>
              </a:rPr>
              <a:t>i</a:t>
            </a:r>
            <a:r>
              <a:rPr lang="en-US" altLang="en-US" sz="2000" b="1" dirty="0">
                <a:solidFill>
                  <a:srgbClr val="CF3E3E"/>
                </a:solidFill>
              </a:rPr>
              <a:t> = </a:t>
            </a:r>
            <a:r>
              <a:rPr lang="en-US" altLang="en-US" sz="2000" b="1" dirty="0" smtClean="0">
                <a:solidFill>
                  <a:srgbClr val="CF3E3E"/>
                </a:solidFill>
              </a:rPr>
              <a:t>0, 1, </a:t>
            </a:r>
            <a:r>
              <a:rPr lang="en-US" altLang="en-US" sz="2000" b="1" dirty="0">
                <a:solidFill>
                  <a:srgbClr val="CF3E3E"/>
                </a:solidFill>
              </a:rPr>
              <a:t>…,</a:t>
            </a:r>
            <a:r>
              <a:rPr lang="en-US" altLang="en-US" sz="2000" b="1" i="1" dirty="0">
                <a:solidFill>
                  <a:srgbClr val="CF3E3E"/>
                </a:solidFill>
              </a:rPr>
              <a:t> </a:t>
            </a:r>
            <a:r>
              <a:rPr lang="en-US" altLang="en-US" sz="2000" b="1" i="1" dirty="0" smtClean="0">
                <a:solidFill>
                  <a:srgbClr val="CF3E3E"/>
                </a:solidFill>
              </a:rPr>
              <a:t>n -1</a:t>
            </a:r>
            <a:r>
              <a:rPr lang="en-US" altLang="en-US" sz="2000" dirty="0" smtClean="0">
                <a:solidFill>
                  <a:srgbClr val="CF3E3E"/>
                </a:solidFill>
              </a:rPr>
              <a:t>, </a:t>
            </a:r>
          </a:p>
          <a:p>
            <a:pPr marL="896938" lvl="1" indent="-185738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CF3E3E"/>
                </a:solidFill>
              </a:rPr>
              <a:t>if </a:t>
            </a:r>
            <a:r>
              <a:rPr lang="en-US" altLang="en-US" sz="2000" b="1" i="1" dirty="0">
                <a:solidFill>
                  <a:srgbClr val="CF3E3E"/>
                </a:solidFill>
              </a:rPr>
              <a:t>Allocation</a:t>
            </a:r>
            <a:r>
              <a:rPr lang="en-US" altLang="en-US" sz="2000" b="1" i="1" baseline="-25000" dirty="0">
                <a:solidFill>
                  <a:srgbClr val="CF3E3E"/>
                </a:solidFill>
              </a:rPr>
              <a:t>i</a:t>
            </a:r>
            <a:r>
              <a:rPr lang="en-US" altLang="en-US" sz="2000" b="1" dirty="0">
                <a:solidFill>
                  <a:srgbClr val="CF3E3E"/>
                </a:solidFill>
              </a:rPr>
              <a:t> 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 0</a:t>
            </a:r>
            <a:r>
              <a:rPr lang="en-US" altLang="en-US" sz="2000" dirty="0">
                <a:solidFill>
                  <a:srgbClr val="CF3E3E"/>
                </a:solidFill>
                <a:sym typeface="Symbol" pitchFamily="18" charset="2"/>
              </a:rPr>
              <a:t>, </a:t>
            </a:r>
            <a:r>
              <a:rPr lang="en-US" altLang="en-US" sz="2000" dirty="0" smtClean="0">
                <a:solidFill>
                  <a:srgbClr val="CF3E3E"/>
                </a:solidFill>
                <a:sym typeface="Symbol" pitchFamily="18" charset="2"/>
              </a:rPr>
              <a:t>then </a:t>
            </a:r>
            <a:r>
              <a:rPr lang="en-US" altLang="en-US" sz="2000" b="1" i="1" dirty="0" smtClean="0">
                <a:solidFill>
                  <a:srgbClr val="CF3E3E"/>
                </a:solidFill>
                <a:sym typeface="Symbol" pitchFamily="18" charset="2"/>
              </a:rPr>
              <a:t>Finish</a:t>
            </a:r>
            <a:r>
              <a:rPr lang="en-US" altLang="en-US" sz="2000" b="1" dirty="0" smtClean="0">
                <a:solidFill>
                  <a:srgbClr val="CF3E3E"/>
                </a:solidFill>
                <a:sym typeface="Symbol" pitchFamily="18" charset="2"/>
              </a:rPr>
              <a:t>[i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] 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= false</a:t>
            </a:r>
            <a:r>
              <a:rPr lang="en-US" altLang="en-US" sz="2000" dirty="0">
                <a:solidFill>
                  <a:srgbClr val="CF3E3E"/>
                </a:solidFill>
                <a:sym typeface="Symbol" pitchFamily="18" charset="2"/>
              </a:rPr>
              <a:t>; </a:t>
            </a:r>
            <a:endParaRPr lang="en-US" altLang="en-US" sz="2000" dirty="0" smtClean="0">
              <a:solidFill>
                <a:srgbClr val="CF3E3E"/>
              </a:solidFill>
              <a:sym typeface="Symbol" pitchFamily="18" charset="2"/>
            </a:endParaRPr>
          </a:p>
          <a:p>
            <a:pPr marL="900113" lvl="1" indent="-177800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CF3E3E"/>
                </a:solidFill>
                <a:sym typeface="Symbol" pitchFamily="18" charset="2"/>
              </a:rPr>
              <a:t>otherwise</a:t>
            </a:r>
            <a:r>
              <a:rPr lang="en-US" altLang="en-US" sz="2000" dirty="0">
                <a:solidFill>
                  <a:srgbClr val="CF3E3E"/>
                </a:solidFill>
                <a:sym typeface="Symbol" pitchFamily="18" charset="2"/>
              </a:rPr>
              <a:t>, 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Finish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[i] = 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true</a:t>
            </a:r>
          </a:p>
          <a:p>
            <a:pPr marL="850900" lvl="1" indent="-393700">
              <a:buFont typeface="Monotype Sorts" pitchFamily="-84" charset="2"/>
              <a:buNone/>
            </a:pPr>
            <a:endParaRPr lang="en-US" altLang="en-US" sz="2000" dirty="0">
              <a:solidFill>
                <a:srgbClr val="000066"/>
              </a:solidFill>
              <a:sym typeface="Symbol" pitchFamily="18" charset="2"/>
            </a:endParaRPr>
          </a:p>
          <a:p>
            <a:pPr marL="354013" indent="-354013"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000" dirty="0" smtClean="0">
                <a:solidFill>
                  <a:srgbClr val="000066"/>
                </a:solidFill>
              </a:rPr>
              <a:t>Find </a:t>
            </a:r>
            <a:r>
              <a:rPr lang="en-US" altLang="en-US" sz="2000" dirty="0">
                <a:solidFill>
                  <a:srgbClr val="000066"/>
                </a:solidFill>
              </a:rPr>
              <a:t>an index </a:t>
            </a:r>
            <a:r>
              <a:rPr lang="en-US" altLang="en-US" sz="2000" b="1" i="1" dirty="0">
                <a:solidFill>
                  <a:srgbClr val="000066"/>
                </a:solidFill>
              </a:rPr>
              <a:t>i</a:t>
            </a:r>
            <a:r>
              <a:rPr lang="en-US" altLang="en-US" sz="2000" i="1" dirty="0">
                <a:solidFill>
                  <a:srgbClr val="000066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such that both:</a:t>
            </a:r>
          </a:p>
          <a:p>
            <a:pPr marL="850900" lvl="1" indent="-393700">
              <a:buFont typeface="Monotype Sorts" pitchFamily="-84" charset="2"/>
              <a:buNone/>
            </a:pPr>
            <a:r>
              <a:rPr lang="en-US" altLang="en-US" sz="2000" dirty="0">
                <a:solidFill>
                  <a:srgbClr val="CF3E3E"/>
                </a:solidFill>
              </a:rPr>
              <a:t>(a)	</a:t>
            </a:r>
            <a:r>
              <a:rPr lang="en-US" altLang="en-US" sz="2000" b="1" i="1" dirty="0" smtClean="0">
                <a:solidFill>
                  <a:srgbClr val="CF3E3E"/>
                </a:solidFill>
              </a:rPr>
              <a:t>Finish</a:t>
            </a:r>
            <a:r>
              <a:rPr lang="en-US" altLang="en-US" sz="2000" b="1" dirty="0" smtClean="0">
                <a:solidFill>
                  <a:srgbClr val="CF3E3E"/>
                </a:solidFill>
              </a:rPr>
              <a:t>[i] </a:t>
            </a:r>
            <a:r>
              <a:rPr lang="en-US" altLang="en-US" sz="2000" b="1" dirty="0">
                <a:solidFill>
                  <a:srgbClr val="CF3E3E"/>
                </a:solidFill>
              </a:rPr>
              <a:t>== </a:t>
            </a:r>
            <a:r>
              <a:rPr lang="en-US" altLang="en-US" sz="2000" b="1" i="1" dirty="0">
                <a:solidFill>
                  <a:srgbClr val="CF3E3E"/>
                </a:solidFill>
              </a:rPr>
              <a:t>false</a:t>
            </a:r>
            <a:endParaRPr lang="en-US" altLang="en-US" sz="2000" b="1" dirty="0">
              <a:solidFill>
                <a:srgbClr val="CF3E3E"/>
              </a:solidFill>
            </a:endParaRPr>
          </a:p>
          <a:p>
            <a:pPr marL="850900" lvl="1" indent="-393700">
              <a:buFont typeface="Monotype Sorts" pitchFamily="-84" charset="2"/>
              <a:buNone/>
            </a:pPr>
            <a:r>
              <a:rPr lang="en-US" altLang="en-US" sz="2000" dirty="0">
                <a:solidFill>
                  <a:srgbClr val="CF3E3E"/>
                </a:solidFill>
              </a:rPr>
              <a:t>(b)	</a:t>
            </a:r>
            <a:r>
              <a:rPr lang="en-US" altLang="en-US" sz="2000" b="1" i="1" dirty="0">
                <a:solidFill>
                  <a:srgbClr val="CF3E3E"/>
                </a:solidFill>
              </a:rPr>
              <a:t>Request</a:t>
            </a:r>
            <a:r>
              <a:rPr lang="en-US" altLang="en-US" sz="2000" b="1" i="1" baseline="-25000" dirty="0">
                <a:solidFill>
                  <a:srgbClr val="CF3E3E"/>
                </a:solidFill>
              </a:rPr>
              <a:t>i</a:t>
            </a:r>
            <a:r>
              <a:rPr lang="en-US" altLang="en-US" sz="2000" b="1" dirty="0">
                <a:solidFill>
                  <a:srgbClr val="CF3E3E"/>
                </a:solidFill>
              </a:rPr>
              <a:t> 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 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Work</a:t>
            </a:r>
            <a:b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</a:br>
            <a:endParaRPr lang="en-US" altLang="en-US" sz="2000" b="1" dirty="0">
              <a:solidFill>
                <a:srgbClr val="CF3E3E"/>
              </a:solidFill>
              <a:sym typeface="Symbol" pitchFamily="18" charset="2"/>
            </a:endParaRPr>
          </a:p>
          <a:p>
            <a:pPr marL="850900" lvl="1" indent="-393700">
              <a:buFont typeface="Monotype Sorts" pitchFamily="-84" charset="2"/>
              <a:buNone/>
            </a:pP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If no such </a:t>
            </a:r>
            <a:r>
              <a:rPr lang="en-US" altLang="en-US" sz="2000" b="1" i="1" dirty="0">
                <a:solidFill>
                  <a:srgbClr val="000066"/>
                </a:solidFill>
                <a:sym typeface="Symbol" pitchFamily="18" charset="2"/>
              </a:rPr>
              <a:t>i</a:t>
            </a:r>
            <a:r>
              <a:rPr lang="en-US" altLang="en-US" sz="2000" b="1" dirty="0">
                <a:solidFill>
                  <a:srgbClr val="000066"/>
                </a:solidFill>
                <a:sym typeface="Symbol" pitchFamily="18" charset="2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exists, go to step 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4.</a:t>
            </a:r>
            <a:endParaRPr lang="en-US" altLang="en-US" sz="20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7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34735" y="1656501"/>
            <a:ext cx="896004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4013" indent="-354013">
              <a:lnSpc>
                <a:spcPct val="90000"/>
              </a:lnSpc>
              <a:buClr>
                <a:srgbClr val="800000"/>
              </a:buClr>
              <a:buFont typeface="+mj-lt"/>
              <a:buAutoNum type="arabicPeriod" startAt="3"/>
            </a:pPr>
            <a:r>
              <a:rPr lang="en-US" altLang="en-US" sz="2000" b="1" dirty="0" smtClean="0">
                <a:solidFill>
                  <a:srgbClr val="000066"/>
                </a:solidFill>
              </a:rPr>
              <a:t>Work </a:t>
            </a:r>
            <a:r>
              <a:rPr lang="en-US" altLang="en-US" sz="2000" b="1" dirty="0">
                <a:solidFill>
                  <a:srgbClr val="000066"/>
                </a:solidFill>
              </a:rPr>
              <a:t>= Work + Allocation</a:t>
            </a:r>
            <a:r>
              <a:rPr lang="en-US" altLang="en-US" sz="2000" b="1" baseline="-25000" dirty="0">
                <a:solidFill>
                  <a:srgbClr val="000066"/>
                </a:solidFill>
              </a:rPr>
              <a:t>i</a:t>
            </a:r>
            <a:r>
              <a:rPr lang="en-US" altLang="en-US" sz="2000" b="1" dirty="0">
                <a:solidFill>
                  <a:srgbClr val="000066"/>
                </a:solidFill>
              </a:rPr>
              <a:t/>
            </a:r>
            <a:br>
              <a:rPr lang="en-US" altLang="en-US" sz="2000" b="1" dirty="0">
                <a:solidFill>
                  <a:srgbClr val="000066"/>
                </a:solidFill>
              </a:rPr>
            </a:br>
            <a:r>
              <a:rPr lang="en-US" altLang="en-US" sz="2000" b="1" i="1" dirty="0">
                <a:solidFill>
                  <a:srgbClr val="CF3E3E"/>
                </a:solidFill>
              </a:rPr>
              <a:t>Finish</a:t>
            </a:r>
            <a:r>
              <a:rPr lang="en-US" altLang="en-US" sz="2000" b="1" dirty="0">
                <a:solidFill>
                  <a:srgbClr val="CF3E3E"/>
                </a:solidFill>
              </a:rPr>
              <a:t>[</a:t>
            </a:r>
            <a:r>
              <a:rPr lang="en-US" altLang="en-US" sz="2000" b="1" i="1" dirty="0">
                <a:solidFill>
                  <a:srgbClr val="CF3E3E"/>
                </a:solidFill>
              </a:rPr>
              <a:t>i</a:t>
            </a:r>
            <a:r>
              <a:rPr lang="en-US" altLang="en-US" sz="2000" b="1" dirty="0">
                <a:solidFill>
                  <a:srgbClr val="CF3E3E"/>
                </a:solidFill>
              </a:rPr>
              <a:t>] = </a:t>
            </a:r>
            <a:r>
              <a:rPr lang="en-US" altLang="en-US" sz="2000" b="1" i="1" dirty="0">
                <a:solidFill>
                  <a:srgbClr val="CF3E3E"/>
                </a:solidFill>
              </a:rPr>
              <a:t>true</a:t>
            </a:r>
            <a:r>
              <a:rPr lang="en-US" altLang="en-US" sz="2000" b="1" dirty="0">
                <a:solidFill>
                  <a:srgbClr val="CF3E3E"/>
                </a:solidFill>
              </a:rPr>
              <a:t/>
            </a:r>
            <a:br>
              <a:rPr lang="en-US" altLang="en-US" sz="2000" b="1" dirty="0">
                <a:solidFill>
                  <a:srgbClr val="CF3E3E"/>
                </a:solidFill>
              </a:rPr>
            </a:br>
            <a:r>
              <a:rPr lang="en-US" altLang="en-US" sz="2000" dirty="0" smtClean="0">
                <a:solidFill>
                  <a:srgbClr val="CF3E3E"/>
                </a:solidFill>
              </a:rPr>
              <a:t>Go </a:t>
            </a:r>
            <a:r>
              <a:rPr lang="en-US" altLang="en-US" sz="2000" dirty="0">
                <a:solidFill>
                  <a:srgbClr val="CF3E3E"/>
                </a:solidFill>
              </a:rPr>
              <a:t>to step </a:t>
            </a:r>
            <a:r>
              <a:rPr lang="en-US" altLang="en-US" sz="2000" dirty="0" smtClean="0">
                <a:solidFill>
                  <a:srgbClr val="CF3E3E"/>
                </a:solidFill>
              </a:rPr>
              <a:t>2.</a:t>
            </a:r>
            <a:r>
              <a:rPr lang="en-US" altLang="en-US" sz="2000" dirty="0">
                <a:solidFill>
                  <a:srgbClr val="CF3E3E"/>
                </a:solidFill>
              </a:rPr>
              <a:t/>
            </a:r>
            <a:br>
              <a:rPr lang="en-US" altLang="en-US" sz="2000" dirty="0">
                <a:solidFill>
                  <a:srgbClr val="CF3E3E"/>
                </a:solidFill>
              </a:rPr>
            </a:br>
            <a:endParaRPr lang="en-US" altLang="en-US" sz="2000" dirty="0">
              <a:solidFill>
                <a:srgbClr val="CF3E3E"/>
              </a:solidFill>
            </a:endParaRPr>
          </a:p>
          <a:p>
            <a:pPr marL="354013" indent="-354013">
              <a:lnSpc>
                <a:spcPct val="90000"/>
              </a:lnSpc>
              <a:buClr>
                <a:srgbClr val="800000"/>
              </a:buClr>
              <a:buFont typeface="+mj-lt"/>
              <a:buAutoNum type="arabicPeriod" startAt="4"/>
            </a:pPr>
            <a:r>
              <a:rPr lang="en-US" altLang="en-US" sz="2000" dirty="0" smtClean="0">
                <a:solidFill>
                  <a:srgbClr val="000066"/>
                </a:solidFill>
              </a:rPr>
              <a:t>If </a:t>
            </a:r>
            <a:r>
              <a:rPr lang="en-US" altLang="en-US" sz="2000" b="1" i="1" dirty="0">
                <a:solidFill>
                  <a:srgbClr val="CF3E3E"/>
                </a:solidFill>
              </a:rPr>
              <a:t>Finish[i] == </a:t>
            </a:r>
            <a:r>
              <a:rPr lang="en-US" altLang="en-US" sz="2000" b="1" i="1" dirty="0" smtClean="0">
                <a:solidFill>
                  <a:srgbClr val="CF3E3E"/>
                </a:solidFill>
              </a:rPr>
              <a:t>false</a:t>
            </a:r>
            <a:r>
              <a:rPr lang="en-US" altLang="en-US" sz="2000" dirty="0" smtClean="0">
                <a:solidFill>
                  <a:srgbClr val="CF3E3E"/>
                </a:solidFill>
              </a:rPr>
              <a:t> </a:t>
            </a:r>
            <a:r>
              <a:rPr lang="en-US" altLang="en-US" sz="2000" dirty="0">
                <a:solidFill>
                  <a:srgbClr val="000066"/>
                </a:solidFill>
              </a:rPr>
              <a:t>for some </a:t>
            </a:r>
            <a:r>
              <a:rPr lang="en-US" altLang="en-US" sz="2000" b="1" i="1" dirty="0">
                <a:solidFill>
                  <a:srgbClr val="000066"/>
                </a:solidFill>
              </a:rPr>
              <a:t>i</a:t>
            </a:r>
            <a:r>
              <a:rPr lang="en-US" altLang="en-US" sz="2000" dirty="0">
                <a:solidFill>
                  <a:srgbClr val="000066"/>
                </a:solidFill>
              </a:rPr>
              <a:t>, </a:t>
            </a:r>
            <a:r>
              <a:rPr lang="en-US" altLang="en-US" sz="2000" dirty="0" smtClean="0">
                <a:solidFill>
                  <a:srgbClr val="000066"/>
                </a:solidFill>
              </a:rPr>
              <a:t>0 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 </a:t>
            </a:r>
            <a:r>
              <a:rPr lang="en-US" altLang="en-US" sz="2000" b="1" i="1" dirty="0">
                <a:solidFill>
                  <a:srgbClr val="000066"/>
                </a:solidFill>
                <a:sym typeface="Symbol" pitchFamily="18" charset="2"/>
              </a:rPr>
              <a:t>i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 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&lt; </a:t>
            </a:r>
            <a:r>
              <a:rPr lang="en-US" altLang="en-US" sz="2000" b="1" i="1" dirty="0">
                <a:solidFill>
                  <a:srgbClr val="000066"/>
                </a:solidFill>
                <a:sym typeface="Symbol" pitchFamily="18" charset="2"/>
              </a:rPr>
              <a:t>n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, then the system is in 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a deadlocked 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state. </a:t>
            </a:r>
            <a:endParaRPr lang="en-US" altLang="en-US" sz="2000" dirty="0" smtClean="0">
              <a:solidFill>
                <a:srgbClr val="000066"/>
              </a:solidFill>
              <a:sym typeface="Symbol" pitchFamily="18" charset="2"/>
            </a:endParaRPr>
          </a:p>
          <a:p>
            <a:pPr>
              <a:lnSpc>
                <a:spcPct val="90000"/>
              </a:lnSpc>
              <a:buClr>
                <a:srgbClr val="800000"/>
              </a:buClr>
            </a:pP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      Moreover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, if 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Finish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[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i</a:t>
            </a:r>
            <a:r>
              <a:rPr lang="en-US" altLang="en-US" sz="2000" b="1" dirty="0">
                <a:solidFill>
                  <a:srgbClr val="CF3E3E"/>
                </a:solidFill>
                <a:sym typeface="Symbol" pitchFamily="18" charset="2"/>
              </a:rPr>
              <a:t>] == </a:t>
            </a:r>
            <a:r>
              <a:rPr lang="en-US" altLang="en-US" sz="2000" b="1" i="1" dirty="0">
                <a:solidFill>
                  <a:srgbClr val="CF3E3E"/>
                </a:solidFill>
                <a:sym typeface="Symbol" pitchFamily="18" charset="2"/>
              </a:rPr>
              <a:t>false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, then </a:t>
            </a:r>
            <a:r>
              <a:rPr lang="en-US" altLang="en-US" sz="2000" b="1" i="1" dirty="0" smtClean="0">
                <a:solidFill>
                  <a:srgbClr val="000066"/>
                </a:solidFill>
                <a:sym typeface="Symbol" pitchFamily="18" charset="2"/>
              </a:rPr>
              <a:t>T</a:t>
            </a:r>
            <a:r>
              <a:rPr lang="en-US" altLang="en-US" sz="2000" b="1" i="1" baseline="-25000" dirty="0" smtClean="0">
                <a:solidFill>
                  <a:srgbClr val="000066"/>
                </a:solidFill>
                <a:sym typeface="Symbol" pitchFamily="18" charset="2"/>
              </a:rPr>
              <a:t>i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 </a:t>
            </a:r>
            <a:r>
              <a:rPr lang="en-US" altLang="en-US" sz="2000" dirty="0">
                <a:solidFill>
                  <a:srgbClr val="000066"/>
                </a:solidFill>
                <a:sym typeface="Symbol" pitchFamily="18" charset="2"/>
              </a:rPr>
              <a:t>is </a:t>
            </a:r>
            <a:r>
              <a:rPr lang="en-US" altLang="en-US" sz="2000" dirty="0" smtClean="0">
                <a:solidFill>
                  <a:srgbClr val="000066"/>
                </a:solidFill>
                <a:sym typeface="Symbol" pitchFamily="18" charset="2"/>
              </a:rPr>
              <a:t>deadlocked.</a:t>
            </a:r>
            <a:endParaRPr lang="en-US" altLang="en-US" sz="2000" dirty="0">
              <a:solidFill>
                <a:srgbClr val="000066"/>
              </a:solidFill>
              <a:sym typeface="Symbol" pitchFamily="18" charset="2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2475" y="5055528"/>
            <a:ext cx="11604562" cy="11237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b="1" u="sng" dirty="0" smtClean="0">
                <a:solidFill>
                  <a:srgbClr val="800000"/>
                </a:solidFill>
              </a:rPr>
              <a:t>Note:</a:t>
            </a:r>
          </a:p>
          <a:p>
            <a:pPr algn="just"/>
            <a:endParaRPr lang="en-US" sz="2000" dirty="0" smtClean="0">
              <a:solidFill>
                <a:srgbClr val="000066"/>
              </a:solidFill>
            </a:endParaRPr>
          </a:p>
          <a:p>
            <a:pPr algn="just"/>
            <a:r>
              <a:rPr lang="en-US" sz="2000" dirty="0" smtClean="0">
                <a:solidFill>
                  <a:srgbClr val="000066"/>
                </a:solidFill>
              </a:rPr>
              <a:t>This </a:t>
            </a:r>
            <a:r>
              <a:rPr lang="en-US" sz="2000" dirty="0">
                <a:solidFill>
                  <a:srgbClr val="000066"/>
                </a:solidFill>
              </a:rPr>
              <a:t>algorithm </a:t>
            </a:r>
            <a:r>
              <a:rPr lang="en-US" sz="2000" dirty="0" smtClean="0">
                <a:solidFill>
                  <a:srgbClr val="000066"/>
                </a:solidFill>
              </a:rPr>
              <a:t>requires </a:t>
            </a:r>
            <a:r>
              <a:rPr lang="en-US" sz="2000" dirty="0">
                <a:solidFill>
                  <a:srgbClr val="000066"/>
                </a:solidFill>
              </a:rPr>
              <a:t>an order </a:t>
            </a:r>
            <a:r>
              <a:rPr lang="en-US" sz="2000" dirty="0" smtClean="0">
                <a:solidFill>
                  <a:srgbClr val="000066"/>
                </a:solidFill>
              </a:rPr>
              <a:t>of O(</a:t>
            </a:r>
            <a:r>
              <a:rPr lang="en-US" sz="2000" b="1" i="1" dirty="0" smtClean="0">
                <a:solidFill>
                  <a:srgbClr val="000066"/>
                </a:solidFill>
              </a:rPr>
              <a:t>m </a:t>
            </a:r>
            <a:r>
              <a:rPr lang="en-US" sz="2000" b="1" dirty="0" smtClean="0">
                <a:solidFill>
                  <a:srgbClr val="000066"/>
                </a:solidFill>
              </a:rPr>
              <a:t>× </a:t>
            </a:r>
            <a:r>
              <a:rPr lang="en-US" sz="2000" b="1" i="1" dirty="0" smtClean="0">
                <a:solidFill>
                  <a:srgbClr val="000066"/>
                </a:solidFill>
              </a:rPr>
              <a:t>n</a:t>
            </a:r>
            <a:r>
              <a:rPr lang="en-US" sz="2000" b="1" i="1" baseline="30000" dirty="0" smtClean="0">
                <a:solidFill>
                  <a:srgbClr val="000066"/>
                </a:solidFill>
              </a:rPr>
              <a:t>2</a:t>
            </a:r>
            <a:r>
              <a:rPr lang="en-US" sz="2000" dirty="0" smtClean="0">
                <a:solidFill>
                  <a:srgbClr val="000066"/>
                </a:solidFill>
              </a:rPr>
              <a:t>) operations </a:t>
            </a:r>
            <a:r>
              <a:rPr lang="en-US" sz="2000" dirty="0">
                <a:solidFill>
                  <a:srgbClr val="000066"/>
                </a:solidFill>
              </a:rPr>
              <a:t>to </a:t>
            </a:r>
            <a:r>
              <a:rPr lang="en-US" sz="2000" dirty="0" smtClean="0">
                <a:solidFill>
                  <a:srgbClr val="000066"/>
                </a:solidFill>
              </a:rPr>
              <a:t>detect whether the system </a:t>
            </a:r>
            <a:r>
              <a:rPr lang="en-PH" sz="2000" dirty="0" smtClean="0">
                <a:solidFill>
                  <a:srgbClr val="000066"/>
                </a:solidFill>
              </a:rPr>
              <a:t>is in a deadlocked state.</a:t>
            </a:r>
            <a:endParaRPr lang="en-PH" sz="2000" dirty="0">
              <a:solidFill>
                <a:srgbClr val="00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DETECTION ALGORITHM: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P2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50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76996" y="1272815"/>
            <a:ext cx="9875520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 sz="2400" b="1" dirty="0" smtClean="0">
                <a:solidFill>
                  <a:srgbClr val="000066"/>
                </a:solidFill>
              </a:rPr>
              <a:t>Given: </a:t>
            </a:r>
          </a:p>
          <a:p>
            <a:pPr marL="365125"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 sz="2400" b="1" dirty="0" smtClean="0">
                <a:solidFill>
                  <a:srgbClr val="000066"/>
                </a:solidFill>
              </a:rPr>
              <a:t>Consider the following:</a:t>
            </a:r>
          </a:p>
          <a:p>
            <a:pPr marL="896938" indent="-185738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Five threads: </a:t>
            </a:r>
            <a:r>
              <a:rPr lang="en-US" altLang="en-US" sz="24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400" b="1" baseline="-25000" dirty="0" smtClean="0">
                <a:solidFill>
                  <a:srgbClr val="000066"/>
                </a:solidFill>
              </a:rPr>
              <a:t>0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through </a:t>
            </a:r>
            <a:r>
              <a:rPr lang="en-US" altLang="en-US" sz="24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400" b="1" baseline="-25000" dirty="0" smtClean="0">
                <a:solidFill>
                  <a:srgbClr val="000066"/>
                </a:solidFill>
              </a:rPr>
              <a:t>4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 </a:t>
            </a:r>
            <a:endParaRPr lang="en-US" altLang="en-US" sz="2400" dirty="0" smtClean="0">
              <a:solidFill>
                <a:srgbClr val="000066"/>
              </a:solidFill>
            </a:endParaRPr>
          </a:p>
          <a:p>
            <a:pPr marL="896938" indent="-185738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Three </a:t>
            </a:r>
            <a:r>
              <a:rPr lang="en-US" altLang="en-US" sz="2400" b="1" dirty="0">
                <a:solidFill>
                  <a:srgbClr val="000066"/>
                </a:solidFill>
              </a:rPr>
              <a:t>resource 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types: </a:t>
            </a:r>
            <a:r>
              <a:rPr lang="en-US" altLang="en-US" sz="2400" dirty="0" smtClean="0">
                <a:solidFill>
                  <a:srgbClr val="000066"/>
                </a:solidFill>
              </a:rPr>
              <a:t>A, B, C</a:t>
            </a:r>
          </a:p>
          <a:p>
            <a:pPr marL="896938" indent="-185738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A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(7 instances), </a:t>
            </a:r>
            <a:r>
              <a:rPr lang="en-US" altLang="en-US" sz="2400" b="1" dirty="0">
                <a:solidFill>
                  <a:srgbClr val="000066"/>
                </a:solidFill>
              </a:rPr>
              <a:t>B</a:t>
            </a:r>
            <a:r>
              <a:rPr lang="en-US" altLang="en-US" sz="2400" i="1" dirty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(2 instances), and </a:t>
            </a:r>
            <a:r>
              <a:rPr lang="en-US" altLang="en-US" sz="2400" b="1" dirty="0">
                <a:solidFill>
                  <a:srgbClr val="000066"/>
                </a:solidFill>
              </a:rPr>
              <a:t>C</a:t>
            </a:r>
            <a:r>
              <a:rPr lang="en-US" altLang="en-US" sz="2400" dirty="0">
                <a:solidFill>
                  <a:srgbClr val="000066"/>
                </a:solidFill>
              </a:rPr>
              <a:t> (6 instances)</a:t>
            </a:r>
          </a:p>
          <a:p>
            <a:pPr marL="896938" indent="-185738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rgbClr val="000066"/>
                </a:solidFill>
              </a:rPr>
              <a:t>Snapshot of the current state of the system:</a:t>
            </a:r>
          </a:p>
          <a:p>
            <a:pPr marL="365125"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65125"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65125"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65125"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65125"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 sz="2400" b="1" dirty="0" smtClean="0">
                <a:solidFill>
                  <a:srgbClr val="000066"/>
                </a:solidFill>
              </a:rPr>
              <a:t>Task:</a:t>
            </a:r>
          </a:p>
          <a:p>
            <a:pPr marL="365125">
              <a:buFont typeface="Monotype Sorts" pitchFamily="-84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 sz="2400" dirty="0" smtClean="0">
                <a:solidFill>
                  <a:srgbClr val="000066"/>
                </a:solidFill>
              </a:rPr>
              <a:t>Find the safe sequence to check if the system is in a deadlocked state or not.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DETECTION ALGORITHM: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EXAMPLE - P1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3"/>
          <a:srcRect l="39023" t="29108" r="35401" b="48321"/>
          <a:stretch/>
        </p:blipFill>
        <p:spPr>
          <a:xfrm>
            <a:off x="4316223" y="3527604"/>
            <a:ext cx="396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5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66282" y="1294278"/>
            <a:ext cx="7896948" cy="4462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000066"/>
                </a:solidFill>
              </a:rPr>
              <a:t>Given:</a:t>
            </a:r>
          </a:p>
          <a:p>
            <a:pPr marL="541338" indent="-185738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66"/>
                </a:solidFill>
              </a:rPr>
              <a:t>Suppose </a:t>
            </a:r>
            <a:r>
              <a:rPr lang="en-US" altLang="en-US" sz="2400" b="1" i="1" dirty="0" smtClean="0">
                <a:solidFill>
                  <a:srgbClr val="000066"/>
                </a:solidFill>
              </a:rPr>
              <a:t>T</a:t>
            </a:r>
            <a:r>
              <a:rPr lang="en-US" altLang="en-US" sz="2400" b="1" baseline="-25000" dirty="0" smtClean="0">
                <a:solidFill>
                  <a:srgbClr val="000066"/>
                </a:solidFill>
              </a:rPr>
              <a:t>2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r>
              <a:rPr lang="en-US" altLang="en-US" sz="2400" dirty="0">
                <a:solidFill>
                  <a:srgbClr val="000066"/>
                </a:solidFill>
              </a:rPr>
              <a:t>requests an additional instance of type</a:t>
            </a:r>
            <a:r>
              <a:rPr lang="en-US" altLang="en-US" sz="2400" i="1" dirty="0">
                <a:solidFill>
                  <a:srgbClr val="000066"/>
                </a:solidFill>
              </a:rPr>
              <a:t> </a:t>
            </a:r>
            <a:r>
              <a:rPr lang="en-US" altLang="en-US" sz="2400" b="1" i="1" dirty="0" smtClean="0">
                <a:solidFill>
                  <a:srgbClr val="000066"/>
                </a:solidFill>
              </a:rPr>
              <a:t>C</a:t>
            </a:r>
            <a:r>
              <a:rPr lang="en-US" altLang="en-US" sz="2400" dirty="0">
                <a:solidFill>
                  <a:srgbClr val="000066"/>
                </a:solidFill>
              </a:rPr>
              <a:t>.</a:t>
            </a:r>
            <a:endParaRPr lang="en-US" altLang="en-US" sz="2400" dirty="0" smtClean="0">
              <a:solidFill>
                <a:srgbClr val="000066"/>
              </a:solidFill>
            </a:endParaRPr>
          </a:p>
          <a:p>
            <a:pPr marL="541338" indent="-185738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</a:rPr>
              <a:t>The </a:t>
            </a:r>
            <a:r>
              <a:rPr lang="en-US" sz="2000" b="1" i="1" dirty="0">
                <a:solidFill>
                  <a:srgbClr val="000066"/>
                </a:solidFill>
              </a:rPr>
              <a:t>Request </a:t>
            </a:r>
            <a:r>
              <a:rPr lang="en-US" sz="2000" dirty="0">
                <a:solidFill>
                  <a:srgbClr val="000066"/>
                </a:solidFill>
              </a:rPr>
              <a:t>matrix is modified as follows:</a:t>
            </a:r>
            <a:endParaRPr lang="en-US" altLang="en-US" sz="2400" b="1" dirty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r>
              <a:rPr lang="en-US" altLang="en-US" sz="2400" dirty="0">
                <a:solidFill>
                  <a:srgbClr val="000066"/>
                </a:solidFill>
              </a:rPr>
              <a:t>			</a:t>
            </a:r>
            <a:endParaRPr lang="en-US" altLang="en-US" sz="2400" dirty="0" smtClean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endParaRPr lang="en-US" altLang="en-US" sz="2400" dirty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endParaRPr lang="en-US" altLang="en-US" sz="2400" dirty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55600" indent="-355600">
              <a:buClr>
                <a:srgbClr val="800000"/>
              </a:buClr>
              <a:buFont typeface="Wingdings" panose="05000000000000000000" pitchFamily="2" charset="2"/>
              <a:buChar char="§"/>
              <a:tabLst>
                <a:tab pos="2800350" algn="l"/>
                <a:tab pos="3708400" algn="ctr"/>
              </a:tabLst>
            </a:pPr>
            <a:r>
              <a:rPr lang="en-US" sz="2400" b="1" dirty="0" smtClean="0">
                <a:solidFill>
                  <a:srgbClr val="000066"/>
                </a:solidFill>
              </a:rPr>
              <a:t>Task:</a:t>
            </a:r>
            <a:endParaRPr lang="en-US" sz="2400" b="1" dirty="0">
              <a:solidFill>
                <a:srgbClr val="000066"/>
              </a:solidFill>
            </a:endParaRPr>
          </a:p>
          <a:p>
            <a:pPr marL="355600">
              <a:buFont typeface="Monotype Sorts" pitchFamily="-84" charset="2"/>
              <a:buNone/>
              <a:tabLst>
                <a:tab pos="2800350" algn="l"/>
                <a:tab pos="3708400" algn="ctr"/>
              </a:tabLst>
            </a:pPr>
            <a:r>
              <a:rPr lang="en-US" altLang="en-US" sz="2400" dirty="0" smtClean="0">
                <a:solidFill>
                  <a:srgbClr val="000066"/>
                </a:solidFill>
              </a:rPr>
              <a:t>Determine the state of </a:t>
            </a:r>
            <a:r>
              <a:rPr lang="en-US" altLang="en-US" sz="2400" dirty="0">
                <a:solidFill>
                  <a:srgbClr val="000066"/>
                </a:solidFill>
              </a:rPr>
              <a:t>the </a:t>
            </a:r>
            <a:r>
              <a:rPr lang="en-US" altLang="en-US" sz="2400" dirty="0" smtClean="0">
                <a:solidFill>
                  <a:srgbClr val="000066"/>
                </a:solidFill>
              </a:rPr>
              <a:t>system, if deadlock exists or not.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DETECTION ALGORITHM: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EXAMPLE - P2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 rotWithShape="1">
          <a:blip r:embed="rId3"/>
          <a:srcRect l="45666" t="67599" r="41051" b="11779"/>
          <a:stretch/>
        </p:blipFill>
        <p:spPr>
          <a:xfrm>
            <a:off x="7754106" y="2478151"/>
            <a:ext cx="216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3"/>
          <a:srcRect l="39023" t="29108" r="35401" b="48321"/>
          <a:stretch/>
        </p:blipFill>
        <p:spPr>
          <a:xfrm>
            <a:off x="2944932" y="2478151"/>
            <a:ext cx="396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ight Arrow 1"/>
          <p:cNvSpPr/>
          <p:nvPr/>
        </p:nvSpPr>
        <p:spPr>
          <a:xfrm>
            <a:off x="6943788" y="3143250"/>
            <a:ext cx="792000" cy="360000"/>
          </a:xfrm>
          <a:prstGeom prst="rightArrow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DETECTION-ALGORITHM USAGE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0544" y="1428226"/>
            <a:ext cx="11408424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When, and how often, to invoke </a:t>
            </a:r>
            <a:r>
              <a:rPr lang="en-US" altLang="en-US" sz="2400" dirty="0" smtClean="0">
                <a:solidFill>
                  <a:srgbClr val="000066"/>
                </a:solidFill>
              </a:rPr>
              <a:t>the detection algorithm depends </a:t>
            </a:r>
            <a:r>
              <a:rPr lang="en-US" altLang="en-US" sz="2400" dirty="0">
                <a:solidFill>
                  <a:srgbClr val="000066"/>
                </a:solidFill>
              </a:rPr>
              <a:t>on:</a:t>
            </a:r>
          </a:p>
          <a:p>
            <a:pPr marL="715963" lvl="1" indent="-350838" algn="just"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400" dirty="0">
                <a:solidFill>
                  <a:srgbClr val="000066"/>
                </a:solidFill>
              </a:rPr>
              <a:t>How </a:t>
            </a:r>
            <a:r>
              <a:rPr lang="en-US" altLang="en-US" sz="2400" b="1" dirty="0">
                <a:solidFill>
                  <a:srgbClr val="000066"/>
                </a:solidFill>
              </a:rPr>
              <a:t>often</a:t>
            </a:r>
            <a:r>
              <a:rPr lang="en-US" altLang="en-US" sz="2400" dirty="0">
                <a:solidFill>
                  <a:srgbClr val="000066"/>
                </a:solidFill>
              </a:rPr>
              <a:t> a deadlock is likely to occur?</a:t>
            </a:r>
          </a:p>
          <a:p>
            <a:pPr marL="715963" lvl="1" indent="-350838" algn="just"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400" dirty="0">
                <a:solidFill>
                  <a:srgbClr val="000066"/>
                </a:solidFill>
              </a:rPr>
              <a:t>How </a:t>
            </a:r>
            <a:r>
              <a:rPr lang="en-US" altLang="en-US" sz="2400" b="1" dirty="0">
                <a:solidFill>
                  <a:srgbClr val="000066"/>
                </a:solidFill>
              </a:rPr>
              <a:t>many</a:t>
            </a:r>
            <a:r>
              <a:rPr lang="en-US" altLang="en-US" sz="2400" dirty="0">
                <a:solidFill>
                  <a:srgbClr val="000066"/>
                </a:solidFill>
              </a:rPr>
              <a:t> </a:t>
            </a:r>
            <a:r>
              <a:rPr lang="en-US" altLang="en-US" sz="2400" dirty="0" smtClean="0">
                <a:solidFill>
                  <a:srgbClr val="000066"/>
                </a:solidFill>
              </a:rPr>
              <a:t>threads </a:t>
            </a:r>
            <a:r>
              <a:rPr lang="en-US" altLang="en-US" sz="2400" dirty="0">
                <a:solidFill>
                  <a:srgbClr val="000066"/>
                </a:solidFill>
              </a:rPr>
              <a:t>will </a:t>
            </a:r>
            <a:r>
              <a:rPr lang="en-US" altLang="en-US" sz="2400" dirty="0" smtClean="0">
                <a:solidFill>
                  <a:srgbClr val="000066"/>
                </a:solidFill>
              </a:rPr>
              <a:t>be affected by deadlock when it happens?</a:t>
            </a:r>
            <a:endParaRPr lang="en-US" altLang="en-US" sz="2400" dirty="0">
              <a:solidFill>
                <a:srgbClr val="000066"/>
              </a:solidFill>
            </a:endParaRPr>
          </a:p>
          <a:p>
            <a:pPr algn="just"/>
            <a:endParaRPr lang="en-US" altLang="en-US" sz="2400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PH" sz="2400" dirty="0" smtClean="0">
                <a:solidFill>
                  <a:srgbClr val="000066"/>
                </a:solidFill>
              </a:rPr>
              <a:t>A </a:t>
            </a:r>
            <a:r>
              <a:rPr lang="en-PH" sz="2400" dirty="0">
                <a:solidFill>
                  <a:srgbClr val="000066"/>
                </a:solidFill>
              </a:rPr>
              <a:t>less </a:t>
            </a:r>
            <a:r>
              <a:rPr lang="en-PH" sz="2400" dirty="0" smtClean="0">
                <a:solidFill>
                  <a:srgbClr val="000066"/>
                </a:solidFill>
              </a:rPr>
              <a:t>expensive </a:t>
            </a:r>
            <a:r>
              <a:rPr lang="en-US" sz="2400" dirty="0" smtClean="0">
                <a:solidFill>
                  <a:srgbClr val="000066"/>
                </a:solidFill>
              </a:rPr>
              <a:t>alternative </a:t>
            </a:r>
            <a:r>
              <a:rPr lang="en-US" sz="2400" dirty="0">
                <a:solidFill>
                  <a:srgbClr val="000066"/>
                </a:solidFill>
              </a:rPr>
              <a:t>is simply to </a:t>
            </a:r>
            <a:r>
              <a:rPr lang="en-US" sz="2400" b="1" dirty="0">
                <a:solidFill>
                  <a:srgbClr val="000066"/>
                </a:solidFill>
              </a:rPr>
              <a:t>invoke the algorithm</a:t>
            </a:r>
            <a:r>
              <a:rPr lang="en-US" sz="2400" dirty="0">
                <a:solidFill>
                  <a:srgbClr val="000066"/>
                </a:solidFill>
              </a:rPr>
              <a:t> at </a:t>
            </a:r>
            <a:r>
              <a:rPr lang="en-US" sz="2400" b="1" dirty="0">
                <a:solidFill>
                  <a:srgbClr val="000066"/>
                </a:solidFill>
              </a:rPr>
              <a:t>defined </a:t>
            </a:r>
            <a:r>
              <a:rPr lang="en-US" sz="2400" b="1" dirty="0" smtClean="0">
                <a:solidFill>
                  <a:srgbClr val="000066"/>
                </a:solidFill>
              </a:rPr>
              <a:t>intervals</a:t>
            </a:r>
            <a:r>
              <a:rPr lang="en-US" sz="2400" dirty="0" smtClean="0">
                <a:solidFill>
                  <a:srgbClr val="000066"/>
                </a:solidFill>
              </a:rPr>
              <a:t> (for example</a:t>
            </a:r>
            <a:r>
              <a:rPr lang="en-US" sz="2400" dirty="0">
                <a:solidFill>
                  <a:srgbClr val="000066"/>
                </a:solidFill>
              </a:rPr>
              <a:t>, </a:t>
            </a:r>
            <a:r>
              <a:rPr lang="en-US" sz="2400" b="1" dirty="0">
                <a:solidFill>
                  <a:srgbClr val="000066"/>
                </a:solidFill>
              </a:rPr>
              <a:t>once per hour</a:t>
            </a:r>
            <a:r>
              <a:rPr lang="en-US" sz="2400" dirty="0">
                <a:solidFill>
                  <a:srgbClr val="000066"/>
                </a:solidFill>
              </a:rPr>
              <a:t> or </a:t>
            </a:r>
            <a:r>
              <a:rPr lang="en-US" sz="2400" b="1" dirty="0">
                <a:solidFill>
                  <a:srgbClr val="000066"/>
                </a:solidFill>
              </a:rPr>
              <a:t>whenever CPU utilization drops below 40 </a:t>
            </a:r>
            <a:r>
              <a:rPr lang="en-US" sz="2400" b="1" dirty="0" smtClean="0">
                <a:solidFill>
                  <a:srgbClr val="000066"/>
                </a:solidFill>
              </a:rPr>
              <a:t>percent</a:t>
            </a:r>
            <a:r>
              <a:rPr lang="en-US" sz="2400" dirty="0" smtClean="0">
                <a:solidFill>
                  <a:srgbClr val="000066"/>
                </a:solidFill>
              </a:rPr>
              <a:t>).</a:t>
            </a:r>
            <a:endParaRPr lang="en-US" sz="2400" dirty="0">
              <a:solidFill>
                <a:srgbClr val="000066"/>
              </a:solidFill>
            </a:endParaRPr>
          </a:p>
          <a:p>
            <a:pPr marL="715963" indent="-35083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A </a:t>
            </a:r>
            <a:r>
              <a:rPr lang="en-US" sz="2400" dirty="0">
                <a:solidFill>
                  <a:srgbClr val="000066"/>
                </a:solidFill>
              </a:rPr>
              <a:t>deadlock eventually cripples system throughput and causes CPU </a:t>
            </a:r>
            <a:r>
              <a:rPr lang="en-US" sz="2400" dirty="0" smtClean="0">
                <a:solidFill>
                  <a:srgbClr val="000066"/>
                </a:solidFill>
              </a:rPr>
              <a:t>utilization </a:t>
            </a:r>
            <a:r>
              <a:rPr lang="en-PH" sz="2400" dirty="0" smtClean="0">
                <a:solidFill>
                  <a:srgbClr val="000066"/>
                </a:solidFill>
              </a:rPr>
              <a:t>to </a:t>
            </a:r>
            <a:r>
              <a:rPr lang="en-PH" sz="2400" dirty="0">
                <a:solidFill>
                  <a:srgbClr val="000066"/>
                </a:solidFill>
              </a:rPr>
              <a:t>drop</a:t>
            </a:r>
            <a:r>
              <a:rPr lang="en-PH" sz="2400" dirty="0" smtClean="0">
                <a:solidFill>
                  <a:srgbClr val="000066"/>
                </a:solidFill>
              </a:rPr>
              <a:t>.</a:t>
            </a:r>
            <a:endParaRPr lang="en-US" altLang="en-US" sz="2400" dirty="0" smtClean="0">
              <a:solidFill>
                <a:srgbClr val="000066"/>
              </a:solidFill>
            </a:endParaRPr>
          </a:p>
          <a:p>
            <a:pPr algn="just"/>
            <a:endParaRPr lang="en-US" altLang="en-US" sz="2400" dirty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If the detection algorithm is invoked at arbitrary points in time, </a:t>
            </a:r>
            <a:r>
              <a:rPr lang="en-US" sz="2400" dirty="0" smtClean="0">
                <a:solidFill>
                  <a:srgbClr val="000066"/>
                </a:solidFill>
              </a:rPr>
              <a:t>the resource </a:t>
            </a:r>
            <a:r>
              <a:rPr lang="en-US" sz="2400" dirty="0">
                <a:solidFill>
                  <a:srgbClr val="000066"/>
                </a:solidFill>
              </a:rPr>
              <a:t>graph may contain </a:t>
            </a:r>
            <a:r>
              <a:rPr lang="en-US" sz="2400" dirty="0" smtClean="0">
                <a:solidFill>
                  <a:srgbClr val="000066"/>
                </a:solidFill>
              </a:rPr>
              <a:t> cycles</a:t>
            </a:r>
            <a:r>
              <a:rPr lang="en-US" sz="2400" dirty="0">
                <a:solidFill>
                  <a:srgbClr val="000066"/>
                </a:solidFill>
              </a:rPr>
              <a:t>. </a:t>
            </a:r>
            <a:endParaRPr lang="en-US" sz="2400" dirty="0" smtClean="0">
              <a:solidFill>
                <a:srgbClr val="000066"/>
              </a:solidFill>
            </a:endParaRPr>
          </a:p>
          <a:p>
            <a:pPr marL="715963" indent="-3508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66"/>
                </a:solidFill>
              </a:rPr>
              <a:t>In </a:t>
            </a:r>
            <a:r>
              <a:rPr lang="en-US" sz="2400" dirty="0">
                <a:solidFill>
                  <a:srgbClr val="000066"/>
                </a:solidFill>
              </a:rPr>
              <a:t>this case, we generally cannot </a:t>
            </a:r>
            <a:r>
              <a:rPr lang="en-US" sz="2400" dirty="0" smtClean="0">
                <a:solidFill>
                  <a:srgbClr val="000066"/>
                </a:solidFill>
              </a:rPr>
              <a:t>tell which </a:t>
            </a:r>
            <a:r>
              <a:rPr lang="en-US" sz="2400" dirty="0">
                <a:solidFill>
                  <a:srgbClr val="000066"/>
                </a:solidFill>
              </a:rPr>
              <a:t>of the many deadlocked threads “caused” the deadlock.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9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RECOVERY FROM DEADLOCK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49827" y="2113160"/>
            <a:ext cx="9796502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Abort all deadlocked </a:t>
            </a:r>
            <a:r>
              <a:rPr lang="en-US" altLang="en-US" sz="2400" dirty="0" smtClean="0">
                <a:solidFill>
                  <a:srgbClr val="000066"/>
                </a:solidFill>
              </a:rPr>
              <a:t>processes</a:t>
            </a:r>
          </a:p>
          <a:p>
            <a:pPr>
              <a:buClr>
                <a:srgbClr val="800000"/>
              </a:buClr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66"/>
                </a:solidFill>
              </a:rPr>
              <a:t>Abort one process at a time until the deadlock cycle is </a:t>
            </a:r>
            <a:r>
              <a:rPr lang="en-US" altLang="en-US" sz="2400" dirty="0" smtClean="0">
                <a:solidFill>
                  <a:srgbClr val="000066"/>
                </a:solidFill>
              </a:rPr>
              <a:t>eliminated</a:t>
            </a:r>
          </a:p>
          <a:p>
            <a:pPr marL="342900" indent="-342900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719138" indent="-360363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In </a:t>
            </a:r>
            <a:r>
              <a:rPr lang="en-US" altLang="en-US" sz="2400" dirty="0">
                <a:solidFill>
                  <a:srgbClr val="000066"/>
                </a:solidFill>
              </a:rPr>
              <a:t>which order should we choose to abort?</a:t>
            </a:r>
          </a:p>
          <a:p>
            <a:pPr marL="1077913" lvl="1" indent="-358775" algn="just"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400" dirty="0" smtClean="0">
                <a:solidFill>
                  <a:srgbClr val="000066"/>
                </a:solidFill>
              </a:rPr>
              <a:t>Priority </a:t>
            </a:r>
            <a:r>
              <a:rPr lang="en-US" altLang="en-US" sz="2400" dirty="0">
                <a:solidFill>
                  <a:srgbClr val="000066"/>
                </a:solidFill>
              </a:rPr>
              <a:t>of the process</a:t>
            </a:r>
          </a:p>
          <a:p>
            <a:pPr marL="1077913" lvl="1" indent="-358775" algn="just"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400" dirty="0">
                <a:solidFill>
                  <a:srgbClr val="000066"/>
                </a:solidFill>
              </a:rPr>
              <a:t>How long process has computed, and how much longer to completion</a:t>
            </a:r>
          </a:p>
          <a:p>
            <a:pPr marL="1077913" lvl="1" indent="-358775" algn="just"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400" dirty="0">
                <a:solidFill>
                  <a:srgbClr val="000066"/>
                </a:solidFill>
              </a:rPr>
              <a:t>Resources the process has used</a:t>
            </a:r>
          </a:p>
          <a:p>
            <a:pPr marL="1077913" lvl="1" indent="-358775" algn="just"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400" dirty="0">
                <a:solidFill>
                  <a:srgbClr val="000066"/>
                </a:solidFill>
              </a:rPr>
              <a:t>Resources process needs to complete</a:t>
            </a:r>
          </a:p>
          <a:p>
            <a:pPr marL="1077913" lvl="1" indent="-358775" algn="just"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400" dirty="0">
                <a:solidFill>
                  <a:srgbClr val="000066"/>
                </a:solidFill>
              </a:rPr>
              <a:t>How many processes will need to be </a:t>
            </a:r>
            <a:r>
              <a:rPr lang="en-US" altLang="en-US" sz="2400" dirty="0" smtClean="0">
                <a:solidFill>
                  <a:srgbClr val="000066"/>
                </a:solidFill>
              </a:rPr>
              <a:t>terminated</a:t>
            </a:r>
            <a:endParaRPr lang="en-US" altLang="en-US" sz="2400" dirty="0">
              <a:solidFill>
                <a:srgbClr val="000066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429964" y="1309596"/>
            <a:ext cx="5969583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PROCESS </a:t>
            </a:r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and THREAD TERMINATION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394318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RECOVERY FROM DEADLOCK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1178" y="2170837"/>
            <a:ext cx="9159241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125" indent="-365125" algn="just">
              <a:buClr>
                <a:srgbClr val="800000"/>
              </a:buClr>
              <a:buFont typeface="+mj-lt"/>
              <a:buAutoNum type="arabicPeriod"/>
            </a:pPr>
            <a:r>
              <a:rPr lang="en-US" altLang="en-US" sz="2400" b="1" dirty="0">
                <a:solidFill>
                  <a:srgbClr val="000066"/>
                </a:solidFill>
              </a:rPr>
              <a:t>Selecting a 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victim: </a:t>
            </a:r>
          </a:p>
          <a:p>
            <a:pPr marL="715963" indent="-3508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minimize cost</a:t>
            </a:r>
          </a:p>
          <a:p>
            <a:pPr>
              <a:buClr>
                <a:srgbClr val="800000"/>
              </a:buClr>
            </a:pPr>
            <a:endParaRPr lang="en-US" altLang="en-US" sz="2400" dirty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+mj-lt"/>
              <a:buAutoNum type="arabicPeriod" startAt="2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Rollback: </a:t>
            </a:r>
          </a:p>
          <a:p>
            <a:pPr marL="715963" indent="-3508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return </a:t>
            </a:r>
            <a:r>
              <a:rPr lang="en-US" altLang="en-US" sz="2400" dirty="0">
                <a:solidFill>
                  <a:srgbClr val="000066"/>
                </a:solidFill>
              </a:rPr>
              <a:t>to some safe state, restart process for that </a:t>
            </a:r>
            <a:r>
              <a:rPr lang="en-US" altLang="en-US" sz="2400" dirty="0" smtClean="0">
                <a:solidFill>
                  <a:srgbClr val="000066"/>
                </a:solidFill>
              </a:rPr>
              <a:t>state</a:t>
            </a:r>
          </a:p>
          <a:p>
            <a:pPr algn="just">
              <a:buClr>
                <a:srgbClr val="800000"/>
              </a:buClr>
            </a:pPr>
            <a:endParaRPr lang="en-US" altLang="en-US" sz="2400" b="1" dirty="0" smtClean="0">
              <a:solidFill>
                <a:srgbClr val="000066"/>
              </a:solidFill>
            </a:endParaRPr>
          </a:p>
          <a:p>
            <a:pPr marL="365125" indent="-365125" algn="just">
              <a:buClr>
                <a:srgbClr val="800000"/>
              </a:buClr>
              <a:buFont typeface="+mj-lt"/>
              <a:buAutoNum type="arabicPeriod" startAt="3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Starvation: </a:t>
            </a:r>
          </a:p>
          <a:p>
            <a:pPr marL="715963" indent="-3508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same </a:t>
            </a:r>
            <a:r>
              <a:rPr lang="en-US" altLang="en-US" sz="2400" dirty="0">
                <a:solidFill>
                  <a:srgbClr val="000066"/>
                </a:solidFill>
              </a:rPr>
              <a:t>process may always be picked as victim, </a:t>
            </a:r>
            <a:r>
              <a:rPr lang="en-US" altLang="en-US" sz="2400" dirty="0" smtClean="0">
                <a:solidFill>
                  <a:srgbClr val="000066"/>
                </a:solidFill>
              </a:rPr>
              <a:t>ensure </a:t>
            </a:r>
            <a:r>
              <a:rPr lang="en-PH" sz="2400" dirty="0" smtClean="0">
                <a:solidFill>
                  <a:srgbClr val="000066"/>
                </a:solidFill>
              </a:rPr>
              <a:t>that </a:t>
            </a:r>
            <a:r>
              <a:rPr lang="en-US" sz="2400" dirty="0" smtClean="0">
                <a:solidFill>
                  <a:srgbClr val="000066"/>
                </a:solidFill>
              </a:rPr>
              <a:t>a </a:t>
            </a:r>
            <a:r>
              <a:rPr lang="en-US" sz="2400" dirty="0">
                <a:solidFill>
                  <a:srgbClr val="000066"/>
                </a:solidFill>
              </a:rPr>
              <a:t>process can be picked as a victim only a (small) finite number of times</a:t>
            </a:r>
            <a:endParaRPr lang="en-US" altLang="en-US" sz="2400" dirty="0" smtClean="0">
              <a:solidFill>
                <a:srgbClr val="000066"/>
              </a:solidFill>
            </a:endParaRPr>
          </a:p>
          <a:p>
            <a:pPr marL="715963" indent="-35083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solidFill>
                  <a:srgbClr val="000066"/>
                </a:solidFill>
              </a:rPr>
              <a:t>include </a:t>
            </a:r>
            <a:r>
              <a:rPr lang="en-US" altLang="en-US" sz="2400" dirty="0">
                <a:solidFill>
                  <a:srgbClr val="000066"/>
                </a:solidFill>
              </a:rPr>
              <a:t>number of </a:t>
            </a:r>
            <a:r>
              <a:rPr lang="en-US" altLang="en-US" sz="2400" dirty="0" smtClean="0">
                <a:solidFill>
                  <a:srgbClr val="000066"/>
                </a:solidFill>
              </a:rPr>
              <a:t>rollbacks </a:t>
            </a:r>
            <a:r>
              <a:rPr lang="en-US" altLang="en-US" sz="2400" dirty="0">
                <a:solidFill>
                  <a:srgbClr val="000066"/>
                </a:solidFill>
              </a:rPr>
              <a:t>in </a:t>
            </a:r>
            <a:r>
              <a:rPr lang="en-US" altLang="en-US" sz="2400" dirty="0" smtClean="0">
                <a:solidFill>
                  <a:srgbClr val="000066"/>
                </a:solidFill>
              </a:rPr>
              <a:t>the cost factor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351609" y="1309596"/>
            <a:ext cx="4098381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RESOURCE PREEMPTION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69761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9543" y="464697"/>
            <a:ext cx="1143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0066"/>
                </a:solidFill>
              </a:rPr>
              <a:t>CS 3104 – OPERATING SYSTEMS</a:t>
            </a:r>
            <a:endParaRPr lang="en-US" sz="4800" b="1" dirty="0">
              <a:solidFill>
                <a:srgbClr val="0000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2614" y="3669321"/>
            <a:ext cx="10745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800000"/>
                </a:solidFill>
              </a:rPr>
              <a:t>End of Chapter 8</a:t>
            </a:r>
          </a:p>
          <a:p>
            <a:pPr algn="ctr"/>
            <a:r>
              <a:rPr lang="en-US" sz="4000" b="1" dirty="0" smtClean="0">
                <a:solidFill>
                  <a:srgbClr val="800000"/>
                </a:solidFill>
              </a:rPr>
              <a:t>Deadlocks</a:t>
            </a:r>
            <a:endParaRPr lang="en-US" sz="4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adlocks in Operating Systems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4" y="1881020"/>
            <a:ext cx="5220000" cy="34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756" y="476199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DEADLOCK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651" y="1355187"/>
            <a:ext cx="6699285" cy="470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0066"/>
                </a:solidFill>
              </a:rPr>
              <a:t>Earliest</a:t>
            </a:r>
            <a:r>
              <a:rPr lang="en-US" sz="2000" dirty="0" smtClean="0">
                <a:solidFill>
                  <a:srgbClr val="000066"/>
                </a:solidFill>
              </a:rPr>
              <a:t> </a:t>
            </a:r>
            <a:r>
              <a:rPr lang="en-US" sz="2000" dirty="0">
                <a:solidFill>
                  <a:srgbClr val="000066"/>
                </a:solidFill>
              </a:rPr>
              <a:t>computer </a:t>
            </a:r>
            <a:r>
              <a:rPr lang="en-US" sz="2000" b="1" dirty="0">
                <a:solidFill>
                  <a:srgbClr val="000066"/>
                </a:solidFill>
              </a:rPr>
              <a:t>operating systems</a:t>
            </a:r>
            <a:r>
              <a:rPr lang="en-US" sz="2000" dirty="0">
                <a:solidFill>
                  <a:srgbClr val="000066"/>
                </a:solidFill>
              </a:rPr>
              <a:t> ran only one program at a time.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6666"/>
                </a:solidFill>
              </a:rPr>
              <a:t>All </a:t>
            </a:r>
            <a:r>
              <a:rPr lang="en-US" sz="2000" dirty="0">
                <a:solidFill>
                  <a:srgbClr val="006666"/>
                </a:solidFill>
              </a:rPr>
              <a:t>of the resources of the system were available to this one program. </a:t>
            </a:r>
            <a:endParaRPr lang="en-US" sz="2000" dirty="0" smtClean="0">
              <a:solidFill>
                <a:srgbClr val="0066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66"/>
              </a:solidFill>
            </a:endParaRPr>
          </a:p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0066"/>
                </a:solidFill>
              </a:rPr>
              <a:t>Later</a:t>
            </a:r>
            <a:r>
              <a:rPr lang="en-US" sz="2000" dirty="0">
                <a:solidFill>
                  <a:srgbClr val="000066"/>
                </a:solidFill>
              </a:rPr>
              <a:t>, </a:t>
            </a:r>
            <a:r>
              <a:rPr lang="en-US" sz="2000" b="1" dirty="0">
                <a:solidFill>
                  <a:srgbClr val="000066"/>
                </a:solidFill>
              </a:rPr>
              <a:t>operating systems</a:t>
            </a:r>
            <a:r>
              <a:rPr lang="en-US" sz="2000" dirty="0">
                <a:solidFill>
                  <a:srgbClr val="000066"/>
                </a:solidFill>
              </a:rPr>
              <a:t> ran multiple programs at once, interleaving them. </a:t>
            </a:r>
            <a:endParaRPr lang="en-US" sz="2000" dirty="0" smtClean="0">
              <a:solidFill>
                <a:srgbClr val="0000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6666"/>
                </a:solidFill>
              </a:rPr>
              <a:t>Programs </a:t>
            </a:r>
            <a:r>
              <a:rPr lang="en-US" sz="2000" dirty="0">
                <a:solidFill>
                  <a:srgbClr val="006666"/>
                </a:solidFill>
              </a:rPr>
              <a:t>were required to specify in advance what resources they needed so that they could avoid conflicts with other programs running at the same time</a:t>
            </a:r>
            <a:r>
              <a:rPr lang="en-US" sz="2000" dirty="0" smtClean="0">
                <a:solidFill>
                  <a:srgbClr val="006666"/>
                </a:solidFill>
              </a:rPr>
              <a:t>.</a:t>
            </a: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6666"/>
                </a:solidFill>
              </a:rPr>
              <a:t>Eventually </a:t>
            </a:r>
            <a:r>
              <a:rPr lang="en-US" sz="2000" dirty="0">
                <a:solidFill>
                  <a:srgbClr val="006666"/>
                </a:solidFill>
              </a:rPr>
              <a:t>some operating systems offered dynamic allocation of resources. </a:t>
            </a:r>
            <a:endParaRPr lang="en-US" sz="2000" dirty="0" smtClean="0">
              <a:solidFill>
                <a:srgbClr val="0066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6666"/>
                </a:solidFill>
              </a:rPr>
              <a:t>Programs </a:t>
            </a:r>
            <a:r>
              <a:rPr lang="en-US" sz="2000" dirty="0">
                <a:solidFill>
                  <a:srgbClr val="006666"/>
                </a:solidFill>
              </a:rPr>
              <a:t>could request further allocations of resources after they had begun running. </a:t>
            </a:r>
            <a:endParaRPr lang="en-US" sz="2000" dirty="0" smtClean="0">
              <a:solidFill>
                <a:srgbClr val="006666"/>
              </a:solidFill>
            </a:endParaRP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6666"/>
                </a:solidFill>
              </a:rPr>
              <a:t>This situation </a:t>
            </a:r>
            <a:r>
              <a:rPr lang="en-US" sz="2000" dirty="0">
                <a:solidFill>
                  <a:srgbClr val="006666"/>
                </a:solidFill>
              </a:rPr>
              <a:t>led to the problem of the</a:t>
            </a:r>
            <a:r>
              <a:rPr lang="en-US" sz="2000" dirty="0">
                <a:solidFill>
                  <a:srgbClr val="000066"/>
                </a:solidFill>
              </a:rPr>
              <a:t> </a:t>
            </a:r>
            <a:r>
              <a:rPr lang="en-US" sz="2000" b="1" dirty="0">
                <a:solidFill>
                  <a:srgbClr val="800000"/>
                </a:solidFill>
              </a:rPr>
              <a:t>deadlock</a:t>
            </a:r>
            <a:r>
              <a:rPr lang="en-US" sz="2000" dirty="0">
                <a:solidFill>
                  <a:srgbClr val="000066"/>
                </a:solidFill>
              </a:rPr>
              <a:t>.</a:t>
            </a:r>
            <a:endParaRPr lang="en-PH" sz="20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2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DEADLOCK: </a:t>
            </a:r>
            <a:r>
              <a:rPr lang="en-US" sz="3200" b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REAL-WORLD EXAMPLE</a:t>
            </a:r>
            <a:endParaRPr lang="en-US" sz="3200" b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https://www.guru99.com/images/1/122319_0715_Introductio1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29" y="4738964"/>
            <a:ext cx="86400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95729" y="1260631"/>
            <a:ext cx="8638054" cy="3231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buClr>
                <a:srgbClr val="800000"/>
              </a:buClr>
            </a:pPr>
            <a:r>
              <a:rPr lang="en-US" sz="2400" b="1" u="sng" dirty="0" smtClean="0">
                <a:solidFill>
                  <a:srgbClr val="000066"/>
                </a:solidFill>
              </a:rPr>
              <a:t>TRAFFIC</a:t>
            </a:r>
            <a:r>
              <a:rPr lang="en-US" sz="2400" u="sng" dirty="0" smtClean="0">
                <a:solidFill>
                  <a:srgbClr val="000066"/>
                </a:solidFill>
              </a:rPr>
              <a:t> which </a:t>
            </a:r>
            <a:r>
              <a:rPr lang="en-US" sz="2400" u="sng" dirty="0">
                <a:solidFill>
                  <a:srgbClr val="000066"/>
                </a:solidFill>
              </a:rPr>
              <a:t>is </a:t>
            </a:r>
            <a:r>
              <a:rPr lang="en-US" sz="2400" b="1" u="sng" dirty="0" smtClean="0">
                <a:solidFill>
                  <a:srgbClr val="000066"/>
                </a:solidFill>
              </a:rPr>
              <a:t>going </a:t>
            </a:r>
            <a:r>
              <a:rPr lang="en-US" sz="2400" b="1" u="sng" dirty="0" smtClean="0">
                <a:solidFill>
                  <a:srgbClr val="800000"/>
                </a:solidFill>
              </a:rPr>
              <a:t>ONLY</a:t>
            </a:r>
            <a:r>
              <a:rPr lang="en-US" sz="2400" b="1" u="sng" dirty="0" smtClean="0">
                <a:solidFill>
                  <a:srgbClr val="000066"/>
                </a:solidFill>
              </a:rPr>
              <a:t> in </a:t>
            </a:r>
            <a:r>
              <a:rPr lang="en-US" sz="2400" b="1" u="sng" dirty="0" smtClean="0">
                <a:solidFill>
                  <a:srgbClr val="800000"/>
                </a:solidFill>
              </a:rPr>
              <a:t>ONE DIRECTION</a:t>
            </a:r>
          </a:p>
          <a:p>
            <a:pPr marL="722313" indent="-369888">
              <a:buClr>
                <a:srgbClr val="800000"/>
              </a:buClr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Here, a </a:t>
            </a:r>
            <a:r>
              <a:rPr lang="en-US" sz="2000" b="1" dirty="0" smtClean="0">
                <a:solidFill>
                  <a:srgbClr val="000066"/>
                </a:solidFill>
              </a:rPr>
              <a:t>BRIDGE </a:t>
            </a:r>
            <a:r>
              <a:rPr lang="en-US" sz="2000" dirty="0" smtClean="0">
                <a:solidFill>
                  <a:srgbClr val="000066"/>
                </a:solidFill>
              </a:rPr>
              <a:t>is considered a </a:t>
            </a:r>
            <a:r>
              <a:rPr lang="en-US" sz="2000" b="1" dirty="0" smtClean="0">
                <a:solidFill>
                  <a:srgbClr val="000066"/>
                </a:solidFill>
              </a:rPr>
              <a:t>RESOURCE</a:t>
            </a: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So, when </a:t>
            </a:r>
            <a:r>
              <a:rPr lang="en-US" sz="2000" b="1" dirty="0" smtClean="0">
                <a:solidFill>
                  <a:srgbClr val="000066"/>
                </a:solidFill>
              </a:rPr>
              <a:t>DEADLOCK</a:t>
            </a:r>
            <a:r>
              <a:rPr lang="en-US" sz="2000" dirty="0" smtClean="0">
                <a:solidFill>
                  <a:srgbClr val="000066"/>
                </a:solidFill>
              </a:rPr>
              <a:t> happens, </a:t>
            </a:r>
            <a:r>
              <a:rPr lang="en-US" sz="2000" dirty="0">
                <a:solidFill>
                  <a:srgbClr val="000066"/>
                </a:solidFill>
              </a:rPr>
              <a:t>it can be easily resolved if </a:t>
            </a:r>
            <a:r>
              <a:rPr lang="en-US" sz="2000" b="1" dirty="0">
                <a:solidFill>
                  <a:srgbClr val="000066"/>
                </a:solidFill>
              </a:rPr>
              <a:t>one car backs up </a:t>
            </a:r>
            <a:endParaRPr lang="en-US" sz="2000" b="1" dirty="0" smtClean="0">
              <a:solidFill>
                <a:srgbClr val="000066"/>
              </a:solidFill>
            </a:endParaRPr>
          </a:p>
          <a:p>
            <a:pPr marL="722313" indent="-369888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sz="2000" b="1" dirty="0" smtClean="0">
                <a:solidFill>
                  <a:srgbClr val="000066"/>
                </a:solidFill>
              </a:rPr>
              <a:t>Preempt </a:t>
            </a:r>
            <a:r>
              <a:rPr lang="en-US" sz="2000" b="1" dirty="0">
                <a:solidFill>
                  <a:srgbClr val="000066"/>
                </a:solidFill>
              </a:rPr>
              <a:t>resources </a:t>
            </a:r>
            <a:r>
              <a:rPr lang="en-US" sz="2000" dirty="0">
                <a:solidFill>
                  <a:srgbClr val="000066"/>
                </a:solidFill>
              </a:rPr>
              <a:t>and </a:t>
            </a:r>
            <a:r>
              <a:rPr lang="en-US" sz="2000" b="1" dirty="0" smtClean="0">
                <a:solidFill>
                  <a:srgbClr val="000066"/>
                </a:solidFill>
              </a:rPr>
              <a:t>rollback</a:t>
            </a: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Several </a:t>
            </a:r>
            <a:r>
              <a:rPr lang="en-US" sz="2000" b="1" dirty="0" smtClean="0">
                <a:solidFill>
                  <a:srgbClr val="000066"/>
                </a:solidFill>
              </a:rPr>
              <a:t>cars may have to be backed up </a:t>
            </a:r>
            <a:r>
              <a:rPr lang="en-US" sz="2000" dirty="0" smtClean="0">
                <a:solidFill>
                  <a:srgbClr val="000066"/>
                </a:solidFill>
              </a:rPr>
              <a:t>if a deadlock situation occurs</a:t>
            </a: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66"/>
                </a:solidFill>
              </a:rPr>
              <a:t>So </a:t>
            </a:r>
            <a:r>
              <a:rPr lang="en-US" sz="2000" b="1" dirty="0" smtClean="0">
                <a:solidFill>
                  <a:srgbClr val="000066"/>
                </a:solidFill>
              </a:rPr>
              <a:t>starvation</a:t>
            </a:r>
            <a:r>
              <a:rPr lang="en-US" sz="2000" dirty="0" smtClean="0">
                <a:solidFill>
                  <a:srgbClr val="000066"/>
                </a:solidFill>
              </a:rPr>
              <a:t> is possible</a:t>
            </a:r>
            <a:endParaRPr lang="en-PH" sz="20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9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DEADLOCK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30798" y="4301004"/>
            <a:ext cx="4339387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66"/>
                </a:solidFill>
              </a:rPr>
              <a:t>A </a:t>
            </a:r>
            <a:r>
              <a:rPr lang="en-US" dirty="0">
                <a:solidFill>
                  <a:srgbClr val="000066"/>
                </a:solidFill>
              </a:rPr>
              <a:t>common problem </a:t>
            </a:r>
            <a:r>
              <a:rPr lang="en-US" dirty="0" smtClean="0">
                <a:solidFill>
                  <a:srgbClr val="000066"/>
                </a:solidFill>
              </a:rPr>
              <a:t>in:</a:t>
            </a: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multiprocessing systems, </a:t>
            </a: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parallel computing, and </a:t>
            </a:r>
          </a:p>
          <a:p>
            <a:pPr marL="722313" indent="-369888" algn="just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0066"/>
                </a:solidFill>
              </a:rPr>
              <a:t>distributed systems: </a:t>
            </a:r>
          </a:p>
          <a:p>
            <a:pPr marL="898525" indent="-176213" algn="just"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66"/>
                </a:solidFill>
              </a:rPr>
              <a:t>w</a:t>
            </a:r>
            <a:r>
              <a:rPr lang="en-US" sz="1600" dirty="0" smtClean="0">
                <a:solidFill>
                  <a:srgbClr val="000066"/>
                </a:solidFill>
              </a:rPr>
              <a:t>here software </a:t>
            </a:r>
            <a:r>
              <a:rPr lang="en-US" sz="1600" dirty="0">
                <a:solidFill>
                  <a:srgbClr val="000066"/>
                </a:solidFill>
              </a:rPr>
              <a:t>and hardware locks are used </a:t>
            </a:r>
            <a:r>
              <a:rPr lang="en-US" sz="1600" dirty="0" smtClean="0">
                <a:solidFill>
                  <a:srgbClr val="000066"/>
                </a:solidFill>
              </a:rPr>
              <a:t>to arbitrate shared resources and implement process synchronization</a:t>
            </a:r>
            <a:endParaRPr lang="en-PH" sz="1600" dirty="0">
              <a:solidFill>
                <a:srgbClr val="000066"/>
              </a:solidFill>
            </a:endParaRPr>
          </a:p>
        </p:txBody>
      </p:sp>
      <p:pic>
        <p:nvPicPr>
          <p:cNvPr id="4098" name="Picture 2" descr="https://www.cs.rpi.edu/academics/courses/fall04/os/c10/gridlock.gif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756" y="1199996"/>
            <a:ext cx="360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9327" y="1213809"/>
            <a:ext cx="4355429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52425" indent="-352425" algn="just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66"/>
                </a:solidFill>
              </a:rPr>
              <a:t>A common problem in </a:t>
            </a:r>
            <a:r>
              <a:rPr lang="en-US" dirty="0" smtClean="0">
                <a:solidFill>
                  <a:srgbClr val="000066"/>
                </a:solidFill>
              </a:rPr>
              <a:t>multiprocessing where </a:t>
            </a:r>
            <a:r>
              <a:rPr lang="en-US" dirty="0">
                <a:solidFill>
                  <a:srgbClr val="000066"/>
                </a:solidFill>
              </a:rPr>
              <a:t>several </a:t>
            </a:r>
            <a:r>
              <a:rPr lang="en-US" dirty="0" smtClean="0">
                <a:solidFill>
                  <a:srgbClr val="000066"/>
                </a:solidFill>
              </a:rPr>
              <a:t>processes share a </a:t>
            </a:r>
            <a:r>
              <a:rPr lang="en-US" dirty="0">
                <a:solidFill>
                  <a:srgbClr val="000066"/>
                </a:solidFill>
              </a:rPr>
              <a:t>specific type </a:t>
            </a:r>
            <a:r>
              <a:rPr lang="en-US" dirty="0" smtClean="0">
                <a:solidFill>
                  <a:srgbClr val="000066"/>
                </a:solidFill>
              </a:rPr>
              <a:t>of </a:t>
            </a:r>
            <a:r>
              <a:rPr lang="en-US" dirty="0">
                <a:solidFill>
                  <a:srgbClr val="000066"/>
                </a:solidFill>
              </a:rPr>
              <a:t>mutually exclusive resource</a:t>
            </a:r>
          </a:p>
        </p:txBody>
      </p:sp>
      <p:pic>
        <p:nvPicPr>
          <p:cNvPr id="4102" name="Picture 6" descr="https://upload.wikimedia.org/wikipedia/commons/thumb/2/23/Deadlock_at_a_four-way-stop.gif/220px-Deadlock_at_a_four-way-stop.gif"/>
          <p:cNvPicPr>
            <a:picLocks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85" y="1199996"/>
            <a:ext cx="32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upload.wikimedia.org/wikipedia/commons/thumb/6/6c/Avoiding_deadlock.gif/380px-Avoiding_deadlock.gif"/>
          <p:cNvPicPr>
            <a:picLocks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27" y="3719996"/>
            <a:ext cx="36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41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756" y="492241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SYSTEM MODEL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14356" y="1612114"/>
            <a:ext cx="6400800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000066"/>
                </a:solidFill>
              </a:rPr>
              <a:t>System</a:t>
            </a:r>
            <a:r>
              <a:rPr lang="en-US" altLang="en-US" sz="2400" dirty="0">
                <a:solidFill>
                  <a:srgbClr val="000066"/>
                </a:solidFill>
              </a:rPr>
              <a:t> consists of </a:t>
            </a:r>
            <a:r>
              <a:rPr lang="en-US" altLang="en-US" sz="2400" b="1" dirty="0">
                <a:solidFill>
                  <a:srgbClr val="800000"/>
                </a:solidFill>
              </a:rPr>
              <a:t>resources</a:t>
            </a:r>
          </a:p>
          <a:p>
            <a:pPr marL="361950" indent="-361950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Resource types:</a:t>
            </a:r>
            <a:r>
              <a:rPr lang="en-US" altLang="en-US" sz="2400" dirty="0" smtClean="0">
                <a:solidFill>
                  <a:srgbClr val="000066"/>
                </a:solidFill>
              </a:rPr>
              <a:t> </a:t>
            </a:r>
            <a:r>
              <a:rPr lang="en-US" altLang="en-US" sz="2400" b="1" i="1" dirty="0">
                <a:solidFill>
                  <a:srgbClr val="800000"/>
                </a:solidFill>
              </a:rPr>
              <a:t>R</a:t>
            </a:r>
            <a:r>
              <a:rPr lang="en-US" altLang="en-US" sz="2400" b="1" baseline="-25000" dirty="0">
                <a:solidFill>
                  <a:srgbClr val="800000"/>
                </a:solidFill>
              </a:rPr>
              <a:t>1</a:t>
            </a:r>
            <a:r>
              <a:rPr lang="en-US" altLang="en-US" sz="2400" b="1" dirty="0">
                <a:solidFill>
                  <a:srgbClr val="800000"/>
                </a:solidFill>
              </a:rPr>
              <a:t>, </a:t>
            </a:r>
            <a:r>
              <a:rPr lang="en-US" altLang="en-US" sz="2400" b="1" i="1" dirty="0">
                <a:solidFill>
                  <a:srgbClr val="800000"/>
                </a:solidFill>
              </a:rPr>
              <a:t>R</a:t>
            </a:r>
            <a:r>
              <a:rPr lang="en-US" altLang="en-US" sz="2400" b="1" baseline="-25000" dirty="0">
                <a:solidFill>
                  <a:srgbClr val="800000"/>
                </a:solidFill>
              </a:rPr>
              <a:t>2</a:t>
            </a:r>
            <a:r>
              <a:rPr lang="en-US" altLang="en-US" sz="2400" b="1" dirty="0">
                <a:solidFill>
                  <a:srgbClr val="800000"/>
                </a:solidFill>
              </a:rPr>
              <a:t>, . . ., </a:t>
            </a:r>
            <a:r>
              <a:rPr lang="en-US" altLang="en-US" sz="2400" b="1" i="1" dirty="0">
                <a:solidFill>
                  <a:srgbClr val="800000"/>
                </a:solidFill>
              </a:rPr>
              <a:t>R</a:t>
            </a:r>
            <a:r>
              <a:rPr lang="en-US" altLang="en-US" sz="2400" b="1" baseline="-25000" dirty="0">
                <a:solidFill>
                  <a:srgbClr val="800000"/>
                </a:solidFill>
              </a:rPr>
              <a:t>m</a:t>
            </a:r>
          </a:p>
          <a:p>
            <a:pPr marL="1071563" lvl="2" indent="-346075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i="1" dirty="0">
                <a:solidFill>
                  <a:srgbClr val="000066"/>
                </a:solidFill>
              </a:rPr>
              <a:t>CPU cycles, memory space, I/O devices</a:t>
            </a:r>
          </a:p>
          <a:p>
            <a:pPr marL="361950" indent="-361950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Each </a:t>
            </a:r>
            <a:r>
              <a:rPr lang="en-US" altLang="en-US" sz="2400" b="1" dirty="0">
                <a:solidFill>
                  <a:srgbClr val="000066"/>
                </a:solidFill>
              </a:rPr>
              <a:t>resource </a:t>
            </a:r>
            <a:r>
              <a:rPr lang="en-US" altLang="en-US" sz="2400" dirty="0">
                <a:solidFill>
                  <a:srgbClr val="000066"/>
                </a:solidFill>
              </a:rPr>
              <a:t>type </a:t>
            </a:r>
            <a:r>
              <a:rPr lang="en-US" altLang="en-US" sz="2400" b="1" i="1" dirty="0" err="1">
                <a:solidFill>
                  <a:srgbClr val="800000"/>
                </a:solidFill>
              </a:rPr>
              <a:t>R</a:t>
            </a:r>
            <a:r>
              <a:rPr lang="en-US" altLang="en-US" sz="2400" b="1" baseline="-25000" dirty="0" err="1">
                <a:solidFill>
                  <a:srgbClr val="800000"/>
                </a:solidFill>
              </a:rPr>
              <a:t>i</a:t>
            </a:r>
            <a:r>
              <a:rPr lang="en-US" altLang="en-US" sz="2400" dirty="0">
                <a:solidFill>
                  <a:srgbClr val="000066"/>
                </a:solidFill>
              </a:rPr>
              <a:t> has </a:t>
            </a:r>
            <a:r>
              <a:rPr lang="en-US" altLang="en-US" sz="2400" b="1" i="1" dirty="0">
                <a:solidFill>
                  <a:srgbClr val="800000"/>
                </a:solidFill>
              </a:rPr>
              <a:t>W</a:t>
            </a:r>
            <a:r>
              <a:rPr lang="en-US" altLang="en-US" sz="2400" b="1" baseline="-25000" dirty="0">
                <a:solidFill>
                  <a:srgbClr val="800000"/>
                </a:solidFill>
              </a:rPr>
              <a:t>i</a:t>
            </a:r>
            <a:r>
              <a:rPr lang="en-US" altLang="en-US" sz="2400" dirty="0">
                <a:solidFill>
                  <a:srgbClr val="000066"/>
                </a:solidFill>
              </a:rPr>
              <a:t> instances.</a:t>
            </a:r>
          </a:p>
          <a:p>
            <a:pPr marL="361950" indent="-361950">
              <a:buClr>
                <a:srgbClr val="800000"/>
              </a:buClr>
              <a:buFont typeface="Wingdings" panose="05000000000000000000" pitchFamily="2" charset="2"/>
              <a:buChar char="§"/>
            </a:pPr>
            <a:endParaRPr lang="en-US" altLang="en-US" sz="2400" dirty="0" smtClean="0">
              <a:solidFill>
                <a:srgbClr val="000066"/>
              </a:solidFill>
            </a:endParaRPr>
          </a:p>
          <a:p>
            <a:pPr marL="352425" indent="-352425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solidFill>
                  <a:srgbClr val="000066"/>
                </a:solidFill>
              </a:rPr>
              <a:t>Each </a:t>
            </a:r>
            <a:r>
              <a:rPr lang="en-US" altLang="en-US" sz="2400" b="1" dirty="0">
                <a:solidFill>
                  <a:srgbClr val="000066"/>
                </a:solidFill>
              </a:rPr>
              <a:t>process </a:t>
            </a:r>
            <a:r>
              <a:rPr lang="en-US" altLang="en-US" sz="2400" dirty="0">
                <a:solidFill>
                  <a:srgbClr val="000066"/>
                </a:solidFill>
              </a:rPr>
              <a:t>utilizes a </a:t>
            </a:r>
            <a:r>
              <a:rPr lang="en-US" altLang="en-US" sz="2400" b="1" dirty="0">
                <a:solidFill>
                  <a:srgbClr val="000066"/>
                </a:solidFill>
              </a:rPr>
              <a:t>resource</a:t>
            </a:r>
            <a:r>
              <a:rPr lang="en-US" altLang="en-US" sz="2400" dirty="0">
                <a:solidFill>
                  <a:srgbClr val="000066"/>
                </a:solidFill>
              </a:rPr>
              <a:t> as follows:</a:t>
            </a:r>
          </a:p>
          <a:p>
            <a:pPr marL="1071563" lvl="1" indent="-346075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rgbClr val="800000"/>
                </a:solidFill>
              </a:rPr>
              <a:t>R</a:t>
            </a:r>
            <a:r>
              <a:rPr lang="en-US" altLang="en-US" sz="2400" b="1" dirty="0" smtClean="0">
                <a:solidFill>
                  <a:srgbClr val="800000"/>
                </a:solidFill>
              </a:rPr>
              <a:t>equest</a:t>
            </a:r>
            <a:r>
              <a:rPr lang="en-US" altLang="en-US" sz="2400" b="1" dirty="0" smtClean="0">
                <a:solidFill>
                  <a:srgbClr val="006666"/>
                </a:solidFill>
              </a:rPr>
              <a:t> a resource</a:t>
            </a:r>
            <a:endParaRPr lang="en-US" altLang="en-US" sz="2400" b="1" dirty="0">
              <a:solidFill>
                <a:srgbClr val="006666"/>
              </a:solidFill>
            </a:endParaRPr>
          </a:p>
          <a:p>
            <a:pPr marL="1071563" lvl="1" indent="-346075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b="1" dirty="0" smtClean="0">
                <a:solidFill>
                  <a:srgbClr val="800000"/>
                </a:solidFill>
              </a:rPr>
              <a:t>Use</a:t>
            </a:r>
            <a:r>
              <a:rPr lang="en-US" altLang="en-US" sz="2400" b="1" dirty="0" smtClean="0">
                <a:solidFill>
                  <a:srgbClr val="006666"/>
                </a:solidFill>
              </a:rPr>
              <a:t> the resource</a:t>
            </a:r>
            <a:endParaRPr lang="en-US" altLang="en-US" sz="2400" b="1" dirty="0">
              <a:solidFill>
                <a:srgbClr val="006666"/>
              </a:solidFill>
            </a:endParaRPr>
          </a:p>
          <a:p>
            <a:pPr marL="1071563" lvl="1" indent="-346075">
              <a:buClr>
                <a:srgbClr val="800000"/>
              </a:buClr>
              <a:buFont typeface="Courier New" panose="02070309020205020404" pitchFamily="49" charset="0"/>
              <a:buChar char="o"/>
            </a:pPr>
            <a:r>
              <a:rPr lang="en-US" altLang="en-US" sz="2400" b="1" dirty="0" smtClean="0">
                <a:solidFill>
                  <a:srgbClr val="800000"/>
                </a:solidFill>
              </a:rPr>
              <a:t>Release</a:t>
            </a:r>
            <a:r>
              <a:rPr lang="en-US" altLang="en-US" sz="2400" b="1" dirty="0" smtClean="0">
                <a:solidFill>
                  <a:srgbClr val="006666"/>
                </a:solidFill>
              </a:rPr>
              <a:t> the resource</a:t>
            </a:r>
            <a:endParaRPr lang="en-US" altLang="en-US" sz="2400" b="1" dirty="0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56" y="476475"/>
            <a:ext cx="126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DEADLOCK IN MULTI-THREADED APPLICATION</a:t>
            </a:r>
            <a:endParaRPr lang="en-US" sz="32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5430" y="2052490"/>
            <a:ext cx="6535998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1950" indent="-361950">
              <a:buClr>
                <a:srgbClr val="8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66"/>
                </a:solidFill>
              </a:rPr>
              <a:t>Two mutex locks are created an initialized</a:t>
            </a:r>
            <a:r>
              <a:rPr lang="en-US" sz="2400" dirty="0" smtClean="0">
                <a:solidFill>
                  <a:srgbClr val="000066"/>
                </a:solidFill>
              </a:rPr>
              <a:t>:</a:t>
            </a:r>
          </a:p>
          <a:p>
            <a:endParaRPr lang="en-US" sz="2400" dirty="0">
              <a:solidFill>
                <a:srgbClr val="000066"/>
              </a:solidFill>
            </a:endParaRPr>
          </a:p>
          <a:p>
            <a:endParaRPr lang="en-US" sz="2400" dirty="0" smtClean="0">
              <a:solidFill>
                <a:srgbClr val="000066"/>
              </a:solidFill>
            </a:endParaRPr>
          </a:p>
          <a:p>
            <a:endParaRPr lang="en-US" sz="2400" dirty="0">
              <a:solidFill>
                <a:srgbClr val="000066"/>
              </a:solidFill>
            </a:endParaRPr>
          </a:p>
          <a:p>
            <a:endParaRPr lang="en-US" sz="2400" dirty="0" smtClean="0">
              <a:solidFill>
                <a:srgbClr val="000066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3429" y="2645630"/>
            <a:ext cx="57600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4"/>
          <p:cNvPicPr>
            <a:picLocks/>
          </p:cNvPicPr>
          <p:nvPr/>
        </p:nvPicPr>
        <p:blipFill rotWithShape="1">
          <a:blip r:embed="rId3"/>
          <a:srcRect r="5946"/>
          <a:stretch/>
        </p:blipFill>
        <p:spPr>
          <a:xfrm>
            <a:off x="7271179" y="1205630"/>
            <a:ext cx="504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5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Standard Accessibility Color Palette">
      <a:dk1>
        <a:srgbClr val="231F20"/>
      </a:dk1>
      <a:lt1>
        <a:srgbClr val="FFFFFF"/>
      </a:lt1>
      <a:dk2>
        <a:srgbClr val="043C5D"/>
      </a:dk2>
      <a:lt2>
        <a:srgbClr val="F1F2F2"/>
      </a:lt2>
      <a:accent1>
        <a:srgbClr val="007787"/>
      </a:accent1>
      <a:accent2>
        <a:srgbClr val="B11116"/>
      </a:accent2>
      <a:accent3>
        <a:srgbClr val="776D3C"/>
      </a:accent3>
      <a:accent4>
        <a:srgbClr val="043C5D"/>
      </a:accent4>
      <a:accent5>
        <a:srgbClr val="547890"/>
      </a:accent5>
      <a:accent6>
        <a:srgbClr val="404140"/>
      </a:accent6>
      <a:hlink>
        <a:srgbClr val="06749C"/>
      </a:hlink>
      <a:folHlink>
        <a:srgbClr val="5C4168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" id="{CF489570-C43B-7446-AB1E-8F4EEAE9CABF}" vid="{044E3E64-447D-1547-BB2E-4CF9530CD2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E39A3ED730EF40BC95659DEDC34250" ma:contentTypeVersion="4" ma:contentTypeDescription="Create a new document." ma:contentTypeScope="" ma:versionID="55c21b26b38a2e5eda09c360d2b383bd">
  <xsd:schema xmlns:xsd="http://www.w3.org/2001/XMLSchema" xmlns:xs="http://www.w3.org/2001/XMLSchema" xmlns:p="http://schemas.microsoft.com/office/2006/metadata/properties" xmlns:ns2="2e108766-8a5d-4dd6-bf2d-0e83b2e3ea10" targetNamespace="http://schemas.microsoft.com/office/2006/metadata/properties" ma:root="true" ma:fieldsID="0c6c5f1ded74aa6c3610d832ab4079c8" ns2:_="">
    <xsd:import namespace="2e108766-8a5d-4dd6-bf2d-0e83b2e3ea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8766-8a5d-4dd6-bf2d-0e83b2e3ea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1357AF-A4F6-4D72-B408-F8E5FAFEFC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5CCB66-4AA7-4FD7-BE8F-CC297FA1F980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2e108766-8a5d-4dd6-bf2d-0e83b2e3ea10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974E4D-3EB0-4BAD-A8EA-82DFED30E3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108766-8a5d-4dd6-bf2d-0e83b2e3ea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4241</TotalTime>
  <Words>2915</Words>
  <Application>Microsoft Office PowerPoint</Application>
  <PresentationFormat>Custom</PresentationFormat>
  <Paragraphs>455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MS PGothic</vt:lpstr>
      <vt:lpstr>Arial</vt:lpstr>
      <vt:lpstr>Calibri</vt:lpstr>
      <vt:lpstr>Courier New</vt:lpstr>
      <vt:lpstr>Monotype Sorts</vt:lpstr>
      <vt:lpstr>ＭＳ Ｐ明朝</vt:lpstr>
      <vt:lpstr>Symbol</vt:lpstr>
      <vt:lpstr>Times</vt:lpstr>
      <vt:lpstr>Times New Roman</vt:lpstr>
      <vt:lpstr>Wingdings</vt:lpstr>
      <vt:lpstr>Standard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Lai, Wendy</dc:creator>
  <cp:lastModifiedBy>Mamskie-Blassie</cp:lastModifiedBy>
  <cp:revision>979</cp:revision>
  <dcterms:created xsi:type="dcterms:W3CDTF">2018-08-23T13:01:59Z</dcterms:created>
  <dcterms:modified xsi:type="dcterms:W3CDTF">2022-10-01T23:39:35Z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0x01010070E39A3ED730EF40BC95659DEDC34250</vt:lpwstr>
  </property>
</Properties>
</file>